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9" r:id="rId2"/>
    <p:sldId id="387" r:id="rId3"/>
    <p:sldId id="266" r:id="rId4"/>
    <p:sldId id="270" r:id="rId5"/>
    <p:sldId id="269" r:id="rId6"/>
    <p:sldId id="271" r:id="rId7"/>
    <p:sldId id="268" r:id="rId8"/>
    <p:sldId id="273" r:id="rId9"/>
    <p:sldId id="274" r:id="rId10"/>
    <p:sldId id="388" r:id="rId11"/>
    <p:sldId id="304" r:id="rId12"/>
    <p:sldId id="309" r:id="rId13"/>
    <p:sldId id="305" r:id="rId14"/>
    <p:sldId id="310" r:id="rId15"/>
    <p:sldId id="311" r:id="rId16"/>
    <p:sldId id="306" r:id="rId17"/>
    <p:sldId id="386" r:id="rId18"/>
    <p:sldId id="336" r:id="rId19"/>
    <p:sldId id="341" r:id="rId20"/>
    <p:sldId id="344" r:id="rId21"/>
    <p:sldId id="342" r:id="rId22"/>
    <p:sldId id="343" r:id="rId23"/>
    <p:sldId id="346" r:id="rId24"/>
    <p:sldId id="348" r:id="rId25"/>
    <p:sldId id="351" r:id="rId26"/>
    <p:sldId id="349" r:id="rId27"/>
    <p:sldId id="352" r:id="rId28"/>
    <p:sldId id="384"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6" r:id="rId42"/>
    <p:sldId id="367" r:id="rId43"/>
    <p:sldId id="368" r:id="rId44"/>
    <p:sldId id="369" r:id="rId45"/>
    <p:sldId id="370" r:id="rId46"/>
    <p:sldId id="371" r:id="rId47"/>
    <p:sldId id="372" r:id="rId48"/>
    <p:sldId id="373" r:id="rId49"/>
    <p:sldId id="375" r:id="rId50"/>
    <p:sldId id="376" r:id="rId51"/>
    <p:sldId id="377" r:id="rId52"/>
    <p:sldId id="378" r:id="rId53"/>
    <p:sldId id="379" r:id="rId54"/>
    <p:sldId id="380" r:id="rId55"/>
    <p:sldId id="381" r:id="rId56"/>
    <p:sldId id="382" r:id="rId57"/>
    <p:sldId id="385" r:id="rId58"/>
    <p:sldId id="307" r:id="rId59"/>
    <p:sldId id="345" r:id="rId60"/>
    <p:sldId id="383" r:id="rId61"/>
    <p:sldId id="389" r:id="rId62"/>
    <p:sldId id="329" r:id="rId63"/>
    <p:sldId id="260" r:id="rId64"/>
    <p:sldId id="261" r:id="rId65"/>
    <p:sldId id="320" r:id="rId66"/>
    <p:sldId id="257" r:id="rId67"/>
    <p:sldId id="319" r:id="rId68"/>
    <p:sldId id="296" r:id="rId69"/>
    <p:sldId id="295" r:id="rId70"/>
    <p:sldId id="299" r:id="rId71"/>
    <p:sldId id="313" r:id="rId72"/>
    <p:sldId id="315" r:id="rId73"/>
    <p:sldId id="321" r:id="rId7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E3"/>
          </a:solidFill>
        </a:fill>
      </a:tcStyle>
    </a:wholeTbl>
    <a:band2H>
      <a:tcTxStyle/>
      <a:tcStyle>
        <a:tcBdr/>
        <a:fill>
          <a:solidFill>
            <a:srgbClr val="E7EDF2"/>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7F8"/>
          </a:solidFill>
        </a:fill>
      </a:tcStyle>
    </a:wholeTbl>
    <a:band2H>
      <a:tcTxStyle/>
      <a:tcStyle>
        <a:tcBdr/>
        <a:fill>
          <a:solidFill>
            <a:srgbClr val="E9F4F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0CD"/>
          </a:solidFill>
        </a:fill>
      </a:tcStyle>
    </a:wholeTbl>
    <a:band2H>
      <a:tcTxStyle/>
      <a:tcStyle>
        <a:tcBdr/>
        <a:fill>
          <a:solidFill>
            <a:srgbClr val="F7F8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9"/>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FD1"/>
          </a:solidFill>
        </a:fill>
      </a:tcStyle>
    </a:wholeTbl>
    <a:band2H>
      <a:tcTxStyle/>
      <a:tcStyle>
        <a:tcBdr/>
        <a:fill>
          <a:solidFill>
            <a:srgbClr val="E7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2708684C-4D16-4618-839F-0558EEFCDFE6}" styleName="">
    <a:tblBg/>
    <a:wholeTbl>
      <a:tcTxStyle b="off"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a:tcStyle>
        <a:tcBdr/>
        <a:fill>
          <a:solidFill>
            <a:srgbClr val="FFFFFF"/>
          </a:solidFill>
        </a:fill>
      </a:tcStyle>
    </a:band2H>
    <a:firstCol>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0" autoAdjust="0"/>
    <p:restoredTop sz="94660"/>
  </p:normalViewPr>
  <p:slideViewPr>
    <p:cSldViewPr snapToGrid="0">
      <p:cViewPr varScale="1">
        <p:scale>
          <a:sx n="150" d="100"/>
          <a:sy n="150" d="100"/>
        </p:scale>
        <p:origin x="22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 Gaelens" userId="b33a77c6d711a1a8" providerId="LiveId" clId="{B532EDE4-2B63-499E-8968-A4056BD96D65}"/>
    <pc:docChg chg="modSld">
      <pc:chgData name="Arno Gaelens" userId="b33a77c6d711a1a8" providerId="LiveId" clId="{B532EDE4-2B63-499E-8968-A4056BD96D65}" dt="2023-12-17T12:23:33.676" v="0" actId="1076"/>
      <pc:docMkLst>
        <pc:docMk/>
      </pc:docMkLst>
      <pc:sldChg chg="modSp mod">
        <pc:chgData name="Arno Gaelens" userId="b33a77c6d711a1a8" providerId="LiveId" clId="{B532EDE4-2B63-499E-8968-A4056BD96D65}" dt="2023-12-17T12:23:33.676" v="0" actId="1076"/>
        <pc:sldMkLst>
          <pc:docMk/>
          <pc:sldMk cId="2794615216" sldId="343"/>
        </pc:sldMkLst>
        <pc:spChg chg="mod">
          <ac:chgData name="Arno Gaelens" userId="b33a77c6d711a1a8" providerId="LiveId" clId="{B532EDE4-2B63-499E-8968-A4056BD96D65}" dt="2023-12-17T12:23:33.676" v="0" actId="1076"/>
          <ac:spMkLst>
            <pc:docMk/>
            <pc:sldMk cId="2794615216" sldId="34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6" name="Rechthoek 6"/>
          <p:cNvSpPr/>
          <p:nvPr/>
        </p:nvSpPr>
        <p:spPr>
          <a:xfrm>
            <a:off x="0" y="-1"/>
            <a:ext cx="9144000" cy="6207562"/>
          </a:xfrm>
          <a:prstGeom prst="rect">
            <a:avLst/>
          </a:prstGeom>
          <a:solidFill>
            <a:srgbClr val="DCE7F0"/>
          </a:solidFill>
          <a:ln w="12700">
            <a:miter lim="400000"/>
          </a:ln>
        </p:spPr>
        <p:txBody>
          <a:bodyPr lIns="45719" rIns="45719" anchor="ctr"/>
          <a:lstStyle/>
          <a:p>
            <a:pPr algn="ctr">
              <a:defRPr>
                <a:solidFill>
                  <a:srgbClr val="FFFFFF"/>
                </a:solidFill>
              </a:defRPr>
            </a:pPr>
            <a:endParaRPr/>
          </a:p>
        </p:txBody>
      </p:sp>
      <p:sp>
        <p:nvSpPr>
          <p:cNvPr id="37" name="Title Text"/>
          <p:cNvSpPr txBox="1">
            <a:spLocks noGrp="1"/>
          </p:cNvSpPr>
          <p:nvPr>
            <p:ph type="title"/>
          </p:nvPr>
        </p:nvSpPr>
        <p:spPr>
          <a:xfrm>
            <a:off x="576000" y="1800000"/>
            <a:ext cx="4921625" cy="2386801"/>
          </a:xfrm>
          <a:prstGeom prst="rect">
            <a:avLst/>
          </a:prstGeom>
        </p:spPr>
        <p:txBody>
          <a:bodyPr anchor="b"/>
          <a:lstStyle/>
          <a:p>
            <a:r>
              <a:t>Title Text</a:t>
            </a:r>
          </a:p>
        </p:txBody>
      </p:sp>
      <p:sp>
        <p:nvSpPr>
          <p:cNvPr id="38" name="Body Level One…"/>
          <p:cNvSpPr txBox="1">
            <a:spLocks noGrp="1"/>
          </p:cNvSpPr>
          <p:nvPr>
            <p:ph type="body" sz="quarter" idx="1"/>
          </p:nvPr>
        </p:nvSpPr>
        <p:spPr>
          <a:xfrm>
            <a:off x="576000" y="4359600"/>
            <a:ext cx="4921625"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41"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17/12/2023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238356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17/12/2023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375400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5998" y="1800000"/>
            <a:ext cx="4921202" cy="2386801"/>
          </a:xfrm>
          <a:prstGeom prst="rect">
            <a:avLst/>
          </a:prstGeom>
        </p:spPr>
        <p:txBody>
          <a:bodyPr anchor="b"/>
          <a:lstStyle/>
          <a:p>
            <a:r>
              <a:t>Title Text</a:t>
            </a:r>
          </a:p>
        </p:txBody>
      </p:sp>
      <p:sp>
        <p:nvSpPr>
          <p:cNvPr id="49" name="Body Level One…"/>
          <p:cNvSpPr txBox="1">
            <a:spLocks noGrp="1"/>
          </p:cNvSpPr>
          <p:nvPr>
            <p:ph type="body" sz="quarter" idx="1"/>
          </p:nvPr>
        </p:nvSpPr>
        <p:spPr>
          <a:xfrm>
            <a:off x="575998" y="4359600"/>
            <a:ext cx="4921202"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52"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9" name="Body Level One…"/>
          <p:cNvSpPr txBox="1">
            <a:spLocks noGrp="1"/>
          </p:cNvSpPr>
          <p:nvPr>
            <p:ph type="body" sz="half" idx="1"/>
          </p:nvPr>
        </p:nvSpPr>
        <p:spPr>
          <a:xfrm>
            <a:off x="576000" y="1656000"/>
            <a:ext cx="3924001" cy="43920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8" name="Body Level One…"/>
          <p:cNvSpPr txBox="1">
            <a:spLocks noGrp="1"/>
          </p:cNvSpPr>
          <p:nvPr>
            <p:ph type="body" sz="quarter" idx="1"/>
          </p:nvPr>
        </p:nvSpPr>
        <p:spPr>
          <a:xfrm>
            <a:off x="573458" y="1656000"/>
            <a:ext cx="3924002" cy="576001"/>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r>
              <a:t>Body Level One</a:t>
            </a:r>
          </a:p>
          <a:p>
            <a:pPr lvl="1"/>
            <a:r>
              <a:t>Body Level Two</a:t>
            </a:r>
          </a:p>
          <a:p>
            <a:pPr lvl="2"/>
            <a:r>
              <a:t>Body Level Three</a:t>
            </a:r>
          </a:p>
          <a:p>
            <a:pPr lvl="3"/>
            <a:r>
              <a:t>Body Level Four</a:t>
            </a:r>
          </a:p>
          <a:p>
            <a:pPr lvl="4"/>
            <a:r>
              <a:t>Body Level Five</a:t>
            </a:r>
          </a:p>
        </p:txBody>
      </p:sp>
      <p:sp>
        <p:nvSpPr>
          <p:cNvPr id="69" name="Text Placeholder 4"/>
          <p:cNvSpPr>
            <a:spLocks noGrp="1"/>
          </p:cNvSpPr>
          <p:nvPr>
            <p:ph type="body" sz="quarter" idx="13"/>
          </p:nvPr>
        </p:nvSpPr>
        <p:spPr>
          <a:xfrm>
            <a:off x="4629148" y="1656000"/>
            <a:ext cx="3924001" cy="576001"/>
          </a:xfrm>
          <a:prstGeom prst="rect">
            <a:avLst/>
          </a:prstGeom>
        </p:spPr>
        <p:txBody>
          <a:bodyPr anchor="b"/>
          <a:lstStyle/>
          <a:p>
            <a:pPr marL="0" indent="0">
              <a:buSzTx/>
              <a:buFontTx/>
              <a:buNone/>
              <a:defRPr b="1"/>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Header_Finish">
    <p:bg>
      <p:bgPr>
        <a:solidFill>
          <a:schemeClr val="accent1"/>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668772" y="860612"/>
            <a:ext cx="7806457" cy="4485176"/>
          </a:xfrm>
          <a:prstGeom prst="rect">
            <a:avLst/>
          </a:prstGeom>
        </p:spPr>
        <p:txBody>
          <a:bodyPr/>
          <a:lstStyle>
            <a:lvl1pPr algn="ctr">
              <a:defRPr sz="4800">
                <a:solidFill>
                  <a:srgbClr val="FFFFFF"/>
                </a:solidFill>
              </a:defRPr>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01" name="Rechthoek 6"/>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Rechthoek 7"/>
          <p:cNvSpPr/>
          <p:nvPr/>
        </p:nvSpPr>
        <p:spPr>
          <a:xfrm>
            <a:off x="0" y="647997"/>
            <a:ext cx="9144000" cy="6210003"/>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103" name="Picture 15" descr="Picture 15"/>
          <p:cNvPicPr>
            <a:picLocks noChangeAspect="1"/>
          </p:cNvPicPr>
          <p:nvPr/>
        </p:nvPicPr>
        <p:blipFill>
          <a:blip r:embed="rId2"/>
          <a:stretch>
            <a:fillRect/>
          </a:stretch>
        </p:blipFill>
        <p:spPr>
          <a:xfrm>
            <a:off x="4495791" y="1350253"/>
            <a:ext cx="4648209" cy="5507748"/>
          </a:xfrm>
          <a:prstGeom prst="rect">
            <a:avLst/>
          </a:prstGeom>
          <a:ln w="12700">
            <a:miter lim="400000"/>
          </a:ln>
        </p:spPr>
      </p:pic>
      <p:pic>
        <p:nvPicPr>
          <p:cNvPr id="104" name="Afbeelding 8" descr="Afbeelding 8"/>
          <p:cNvPicPr>
            <a:picLocks noChangeAspect="1"/>
          </p:cNvPicPr>
          <p:nvPr/>
        </p:nvPicPr>
        <p:blipFill>
          <a:blip r:embed="rId3"/>
          <a:stretch>
            <a:fillRect/>
          </a:stretch>
        </p:blipFill>
        <p:spPr>
          <a:xfrm>
            <a:off x="359999" y="359999"/>
            <a:ext cx="2018136" cy="720001"/>
          </a:xfrm>
          <a:prstGeom prst="rect">
            <a:avLst/>
          </a:prstGeom>
          <a:ln w="12700">
            <a:miter lim="400000"/>
          </a:ln>
        </p:spPr>
      </p:pic>
      <p:sp>
        <p:nvSpPr>
          <p:cNvPr id="105" name="Title Text"/>
          <p:cNvSpPr txBox="1">
            <a:spLocks noGrp="1"/>
          </p:cNvSpPr>
          <p:nvPr>
            <p:ph type="title"/>
          </p:nvPr>
        </p:nvSpPr>
        <p:spPr>
          <a:xfrm>
            <a:off x="576000" y="1800000"/>
            <a:ext cx="6516951" cy="2386801"/>
          </a:xfrm>
          <a:prstGeom prst="rect">
            <a:avLst/>
          </a:prstGeom>
        </p:spPr>
        <p:txBody>
          <a:bodyPr/>
          <a:lstStyle>
            <a:lvl1pPr>
              <a:defRPr>
                <a:solidFill>
                  <a:srgbClr val="FFFFFF"/>
                </a:solidFill>
              </a:defRPr>
            </a:lvl1pPr>
          </a:lstStyle>
          <a:p>
            <a:r>
              <a:t>Title Text</a:t>
            </a:r>
          </a:p>
        </p:txBody>
      </p:sp>
      <p:sp>
        <p:nvSpPr>
          <p:cNvPr id="106" name="Body Level One…"/>
          <p:cNvSpPr txBox="1">
            <a:spLocks noGrp="1"/>
          </p:cNvSpPr>
          <p:nvPr>
            <p:ph type="body" sz="quarter" idx="1"/>
          </p:nvPr>
        </p:nvSpPr>
        <p:spPr>
          <a:xfrm>
            <a:off x="576003" y="4359604"/>
            <a:ext cx="6516948" cy="1655999"/>
          </a:xfrm>
          <a:prstGeom prst="rect">
            <a:avLst/>
          </a:prstGeom>
        </p:spPr>
        <p:txBody>
          <a:bodyPr lIns="0" tIns="0" rIns="0" bIns="0"/>
          <a:lstStyle>
            <a:lvl1pPr marL="0" indent="0">
              <a:buSzTx/>
              <a:buFontTx/>
              <a:buNone/>
              <a:defRPr>
                <a:solidFill>
                  <a:srgbClr val="FFFFFF"/>
                </a:solidFill>
              </a:defRPr>
            </a:lvl1pPr>
            <a:lvl2pPr marL="0" indent="457189">
              <a:buSzTx/>
              <a:buFontTx/>
              <a:buNone/>
              <a:defRPr>
                <a:solidFill>
                  <a:srgbClr val="FFFFFF"/>
                </a:solidFill>
              </a:defRPr>
            </a:lvl2pPr>
            <a:lvl3pPr marL="0" indent="914377">
              <a:buSzTx/>
              <a:buFontTx/>
              <a:buNone/>
              <a:defRPr>
                <a:solidFill>
                  <a:srgbClr val="FFFFFF"/>
                </a:solidFill>
              </a:defRPr>
            </a:lvl3pPr>
            <a:lvl4pPr marL="0" indent="1371565">
              <a:buSzTx/>
              <a:buFontTx/>
              <a:buNone/>
              <a:defRPr>
                <a:solidFill>
                  <a:srgbClr val="FFFFFF"/>
                </a:solidFill>
              </a:defRPr>
            </a:lvl4pPr>
            <a:lvl5pPr marL="0" indent="1828754">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65532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pic>
        <p:nvPicPr>
          <p:cNvPr id="125" name="Picture 9" descr="Picture 9"/>
          <p:cNvPicPr>
            <a:picLocks noChangeAspect="1"/>
          </p:cNvPicPr>
          <p:nvPr/>
        </p:nvPicPr>
        <p:blipFill>
          <a:blip r:embed="rId2"/>
          <a:stretch>
            <a:fillRect/>
          </a:stretch>
        </p:blipFill>
        <p:spPr>
          <a:xfrm>
            <a:off x="4495791" y="702253"/>
            <a:ext cx="4648209" cy="5507748"/>
          </a:xfrm>
          <a:prstGeom prst="rect">
            <a:avLst/>
          </a:prstGeom>
          <a:ln w="12700">
            <a:miter lim="400000"/>
          </a:ln>
        </p:spPr>
      </p:pic>
      <p:sp>
        <p:nvSpPr>
          <p:cNvPr id="126" name="Title Text"/>
          <p:cNvSpPr txBox="1">
            <a:spLocks noGrp="1"/>
          </p:cNvSpPr>
          <p:nvPr>
            <p:ph type="title"/>
          </p:nvPr>
        </p:nvSpPr>
        <p:spPr>
          <a:xfrm>
            <a:off x="575998" y="1800000"/>
            <a:ext cx="6516953" cy="2386801"/>
          </a:xfrm>
          <a:prstGeom prst="rect">
            <a:avLst/>
          </a:prstGeom>
        </p:spPr>
        <p:txBody>
          <a:bodyPr anchor="b"/>
          <a:lstStyle/>
          <a:p>
            <a:r>
              <a:t>Title Text</a:t>
            </a:r>
          </a:p>
        </p:txBody>
      </p:sp>
      <p:sp>
        <p:nvSpPr>
          <p:cNvPr id="127" name="Body Level One…"/>
          <p:cNvSpPr txBox="1">
            <a:spLocks noGrp="1"/>
          </p:cNvSpPr>
          <p:nvPr>
            <p:ph type="body" sz="quarter" idx="1"/>
          </p:nvPr>
        </p:nvSpPr>
        <p:spPr>
          <a:xfrm>
            <a:off x="575998" y="4359600"/>
            <a:ext cx="6516953"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17/12/2023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06225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6"/>
          <p:cNvSpPr/>
          <p:nvPr/>
        </p:nvSpPr>
        <p:spPr>
          <a:xfrm>
            <a:off x="0" y="6210000"/>
            <a:ext cx="9144000" cy="64800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3" name="Afbeelding 7" descr="Afbeelding 7"/>
          <p:cNvPicPr>
            <a:picLocks noChangeAspect="1"/>
          </p:cNvPicPr>
          <p:nvPr/>
        </p:nvPicPr>
        <p:blipFill>
          <a:blip r:embed="rId13"/>
          <a:stretch>
            <a:fillRect/>
          </a:stretch>
        </p:blipFill>
        <p:spPr>
          <a:xfrm>
            <a:off x="7993199" y="6353998"/>
            <a:ext cx="1008306" cy="360001"/>
          </a:xfrm>
          <a:prstGeom prst="rect">
            <a:avLst/>
          </a:prstGeom>
          <a:ln w="12700">
            <a:miter lim="400000"/>
          </a:ln>
        </p:spPr>
      </p:pic>
      <p:sp>
        <p:nvSpPr>
          <p:cNvPr id="4" name="Slide Number"/>
          <p:cNvSpPr txBox="1">
            <a:spLocks noGrp="1"/>
          </p:cNvSpPr>
          <p:nvPr>
            <p:ph type="sldNum" sz="quarter" idx="2"/>
          </p:nvPr>
        </p:nvSpPr>
        <p:spPr>
          <a:xfrm>
            <a:off x="576000" y="6466227"/>
            <a:ext cx="153963" cy="135546"/>
          </a:xfrm>
          <a:prstGeom prst="rect">
            <a:avLst/>
          </a:prstGeom>
          <a:ln w="12700">
            <a:miter lim="400000"/>
          </a:ln>
        </p:spPr>
        <p:txBody>
          <a:bodyPr wrap="none" lIns="0" tIns="0" rIns="0" bIns="0" anchor="ctr">
            <a:spAutoFit/>
          </a:bodyPr>
          <a:lstStyle>
            <a:lvl1pPr>
              <a:defRPr sz="1000">
                <a:solidFill>
                  <a:srgbClr val="FFFFFF"/>
                </a:solidFill>
              </a:defRPr>
            </a:lvl1pPr>
          </a:lstStyle>
          <a:p>
            <a:fld id="{86CB4B4D-7CA3-9044-876B-883B54F8677D}" type="slidenum">
              <a:t>‹#›</a:t>
            </a:fld>
            <a:endParaRPr/>
          </a:p>
        </p:txBody>
      </p:sp>
      <p:sp>
        <p:nvSpPr>
          <p:cNvPr id="5" name="Body Level One…"/>
          <p:cNvSpPr txBox="1">
            <a:spLocks noGrp="1"/>
          </p:cNvSpPr>
          <p:nvPr>
            <p:ph type="body" idx="1"/>
          </p:nvPr>
        </p:nvSpPr>
        <p:spPr>
          <a:xfrm>
            <a:off x="576262" y="1655998"/>
            <a:ext cx="7991476" cy="4392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576000" y="215999"/>
            <a:ext cx="7991738" cy="1152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6" r:id="rId5"/>
    <p:sldLayoutId id="2147483657" r:id="rId6"/>
    <p:sldLayoutId id="2147483658" r:id="rId7"/>
    <p:sldLayoutId id="2147483660" r:id="rId8"/>
    <p:sldLayoutId id="2147483663" r:id="rId9"/>
    <p:sldLayoutId id="2147483665" r:id="rId10"/>
    <p:sldLayoutId id="2147483666" r:id="rId11"/>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9pPr>
    </p:titleStyle>
    <p:body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457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914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1371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18288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22860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2743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3200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3657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jpeg"/><Relationship Id="rId1" Type="http://schemas.openxmlformats.org/officeDocument/2006/relationships/slideLayout" Target="../slideLayouts/slideLayout9.xml"/><Relationship Id="rId5" Type="http://schemas.openxmlformats.org/officeDocument/2006/relationships/image" Target="../media/image43.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109.png"/><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111.png"/><Relationship Id="rId5" Type="http://schemas.openxmlformats.org/officeDocument/2006/relationships/image" Target="../media/image79.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3.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25.png"/><Relationship Id="rId5" Type="http://schemas.openxmlformats.org/officeDocument/2006/relationships/hyperlink" Target="http://appinventor.mit.edu/" TargetMode="External"/><Relationship Id="rId4" Type="http://schemas.openxmlformats.org/officeDocument/2006/relationships/image" Target="../media/image124.png"/><Relationship Id="rId9" Type="http://schemas.openxmlformats.org/officeDocument/2006/relationships/image" Target="../media/image127.png"/></Relationships>
</file>

<file path=ppt/slides/_rels/slide6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png"/><Relationship Id="rId7" Type="http://schemas.openxmlformats.org/officeDocument/2006/relationships/image" Target="../media/image130.png"/><Relationship Id="rId2" Type="http://schemas.openxmlformats.org/officeDocument/2006/relationships/image" Target="../media/image10.emf"/><Relationship Id="rId1" Type="http://schemas.openxmlformats.org/officeDocument/2006/relationships/slideLayout" Target="../slideLayouts/slideLayout9.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png"/><Relationship Id="rId7" Type="http://schemas.openxmlformats.org/officeDocument/2006/relationships/image" Target="../media/image129.png"/><Relationship Id="rId2" Type="http://schemas.openxmlformats.org/officeDocument/2006/relationships/image" Target="../media/image10.emf"/><Relationship Id="rId1" Type="http://schemas.openxmlformats.org/officeDocument/2006/relationships/slideLayout" Target="../slideLayouts/slideLayout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9.xml"/><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9.png"/><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142.png"/></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e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9.png"/><Relationship Id="rId1" Type="http://schemas.openxmlformats.org/officeDocument/2006/relationships/slideLayout" Target="../slideLayouts/slideLayout9.xml"/><Relationship Id="rId5" Type="http://schemas.openxmlformats.org/officeDocument/2006/relationships/image" Target="../media/image126.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16F8-2761-4143-8535-2247D4ABFDDE}"/>
              </a:ext>
            </a:extLst>
          </p:cNvPr>
          <p:cNvSpPr>
            <a:spLocks noGrp="1"/>
          </p:cNvSpPr>
          <p:nvPr>
            <p:ph type="title"/>
          </p:nvPr>
        </p:nvSpPr>
        <p:spPr/>
        <p:txBody>
          <a:bodyPr/>
          <a:lstStyle/>
          <a:p>
            <a:r>
              <a:rPr lang="fr-BE" dirty="0" err="1"/>
              <a:t>Computationeel</a:t>
            </a:r>
            <a:r>
              <a:rPr lang="fr-BE" dirty="0"/>
              <a:t> </a:t>
            </a:r>
            <a:r>
              <a:rPr lang="fr-BE" dirty="0" err="1"/>
              <a:t>denken</a:t>
            </a:r>
            <a:br>
              <a:rPr lang="fr-BE" dirty="0"/>
            </a:br>
            <a:r>
              <a:rPr lang="fr-BE" dirty="0"/>
              <a:t>hoorcollege 3</a:t>
            </a:r>
            <a:endParaRPr lang="en-BE" dirty="0"/>
          </a:p>
        </p:txBody>
      </p:sp>
      <p:sp>
        <p:nvSpPr>
          <p:cNvPr id="3" name="Text Placeholder 2">
            <a:extLst>
              <a:ext uri="{FF2B5EF4-FFF2-40B4-BE49-F238E27FC236}">
                <a16:creationId xmlns:a16="http://schemas.microsoft.com/office/drawing/2014/main" id="{5BD1A71E-A1E0-441E-A591-F2CA3F5D997B}"/>
              </a:ext>
            </a:extLst>
          </p:cNvPr>
          <p:cNvSpPr>
            <a:spLocks noGrp="1"/>
          </p:cNvSpPr>
          <p:nvPr>
            <p:ph type="body" sz="quarter" idx="1"/>
          </p:nvPr>
        </p:nvSpPr>
        <p:spPr/>
        <p:txBody>
          <a:bodyPr/>
          <a:lstStyle/>
          <a:p>
            <a:r>
              <a:rPr lang="fr-BE" dirty="0"/>
              <a:t>Vincent Naessens</a:t>
            </a:r>
            <a:endParaRPr lang="en-BE" dirty="0"/>
          </a:p>
        </p:txBody>
      </p:sp>
    </p:spTree>
    <p:extLst>
      <p:ext uri="{BB962C8B-B14F-4D97-AF65-F5344CB8AC3E}">
        <p14:creationId xmlns:p14="http://schemas.microsoft.com/office/powerpoint/2010/main" val="2656755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a:t>De </a:t>
            </a:r>
            <a:r>
              <a:rPr lang="fr-BE" dirty="0" err="1"/>
              <a:t>componenten</a:t>
            </a:r>
            <a:r>
              <a:rPr lang="fr-BE" dirty="0"/>
              <a:t> van een </a:t>
            </a:r>
            <a:r>
              <a:rPr lang="fr-BE" dirty="0" err="1"/>
              <a:t>computersysteem</a:t>
            </a:r>
            <a:endParaRPr lang="en-BE" dirty="0"/>
          </a:p>
        </p:txBody>
      </p:sp>
    </p:spTree>
    <p:extLst>
      <p:ext uri="{BB962C8B-B14F-4D97-AF65-F5344CB8AC3E}">
        <p14:creationId xmlns:p14="http://schemas.microsoft.com/office/powerpoint/2010/main" val="40498243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d/MicroATX_Motherboard_with_AMD_Athlon_Processor_2_Digon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18752"/>
            <a:ext cx="4219116" cy="389166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err="1"/>
              <a:t>Motherboard</a:t>
            </a:r>
            <a:endParaRPr lang="nl-BE" dirty="0"/>
          </a:p>
        </p:txBody>
      </p:sp>
      <p:pic>
        <p:nvPicPr>
          <p:cNvPr id="4" name="Afbeelding 3">
            <a:extLst>
              <a:ext uri="{FF2B5EF4-FFF2-40B4-BE49-F238E27FC236}">
                <a16:creationId xmlns:a16="http://schemas.microsoft.com/office/drawing/2014/main" id="{EDD2AB8F-BC39-4934-9B28-0C7490D3861F}"/>
              </a:ext>
            </a:extLst>
          </p:cNvPr>
          <p:cNvPicPr>
            <a:picLocks noChangeAspect="1"/>
          </p:cNvPicPr>
          <p:nvPr/>
        </p:nvPicPr>
        <p:blipFill>
          <a:blip r:embed="rId3"/>
          <a:stretch>
            <a:fillRect/>
          </a:stretch>
        </p:blipFill>
        <p:spPr>
          <a:xfrm>
            <a:off x="4467197" y="2008203"/>
            <a:ext cx="4464596" cy="3792646"/>
          </a:xfrm>
          <a:prstGeom prst="rect">
            <a:avLst/>
          </a:prstGeom>
        </p:spPr>
      </p:pic>
    </p:spTree>
    <p:extLst>
      <p:ext uri="{BB962C8B-B14F-4D97-AF65-F5344CB8AC3E}">
        <p14:creationId xmlns:p14="http://schemas.microsoft.com/office/powerpoint/2010/main" val="415671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Motherboard</a:t>
            </a:r>
            <a:endParaRPr lang="nl-BE" dirty="0"/>
          </a:p>
        </p:txBody>
      </p:sp>
      <p:pic>
        <p:nvPicPr>
          <p:cNvPr id="3" name="Afbeelding 2"/>
          <p:cNvPicPr>
            <a:picLocks noChangeAspect="1"/>
          </p:cNvPicPr>
          <p:nvPr/>
        </p:nvPicPr>
        <p:blipFill>
          <a:blip r:embed="rId2"/>
          <a:stretch>
            <a:fillRect/>
          </a:stretch>
        </p:blipFill>
        <p:spPr>
          <a:xfrm>
            <a:off x="971600" y="1124744"/>
            <a:ext cx="6352583" cy="4804064"/>
          </a:xfrm>
          <a:prstGeom prst="rect">
            <a:avLst/>
          </a:prstGeom>
        </p:spPr>
      </p:pic>
      <p:sp>
        <p:nvSpPr>
          <p:cNvPr id="4" name="Rechthoek 3"/>
          <p:cNvSpPr/>
          <p:nvPr/>
        </p:nvSpPr>
        <p:spPr>
          <a:xfrm>
            <a:off x="6156176" y="3140968"/>
            <a:ext cx="864096" cy="580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hthoek 4"/>
          <p:cNvSpPr/>
          <p:nvPr/>
        </p:nvSpPr>
        <p:spPr>
          <a:xfrm>
            <a:off x="997478" y="4264218"/>
            <a:ext cx="8640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p:cNvSpPr/>
          <p:nvPr/>
        </p:nvSpPr>
        <p:spPr>
          <a:xfrm>
            <a:off x="1403648" y="4797152"/>
            <a:ext cx="8640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p:cNvSpPr/>
          <p:nvPr/>
        </p:nvSpPr>
        <p:spPr>
          <a:xfrm>
            <a:off x="1691680" y="5327086"/>
            <a:ext cx="8640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p:cNvSpPr/>
          <p:nvPr/>
        </p:nvSpPr>
        <p:spPr>
          <a:xfrm>
            <a:off x="4427984" y="1102725"/>
            <a:ext cx="8640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62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2"/>
          <a:stretch>
            <a:fillRect/>
          </a:stretch>
        </p:blipFill>
        <p:spPr>
          <a:xfrm>
            <a:off x="7050782" y="1819912"/>
            <a:ext cx="2093218" cy="1222439"/>
          </a:xfrm>
          <a:prstGeom prst="rect">
            <a:avLst/>
          </a:prstGeom>
        </p:spPr>
      </p:pic>
      <p:sp>
        <p:nvSpPr>
          <p:cNvPr id="2" name="Titel 1"/>
          <p:cNvSpPr>
            <a:spLocks noGrp="1"/>
          </p:cNvSpPr>
          <p:nvPr>
            <p:ph type="title"/>
          </p:nvPr>
        </p:nvSpPr>
        <p:spPr/>
        <p:txBody>
          <a:bodyPr/>
          <a:lstStyle/>
          <a:p>
            <a:r>
              <a:rPr lang="nl-BE" dirty="0"/>
              <a:t>Componenten</a:t>
            </a:r>
          </a:p>
        </p:txBody>
      </p:sp>
      <p:sp>
        <p:nvSpPr>
          <p:cNvPr id="3" name="Tijdelijke aanduiding voor inhoud 2"/>
          <p:cNvSpPr>
            <a:spLocks noGrp="1"/>
          </p:cNvSpPr>
          <p:nvPr>
            <p:ph idx="1"/>
          </p:nvPr>
        </p:nvSpPr>
        <p:spPr/>
        <p:txBody>
          <a:bodyPr/>
          <a:lstStyle/>
          <a:p>
            <a:r>
              <a:rPr lang="nl-BE" b="1" dirty="0"/>
              <a:t>PCI </a:t>
            </a:r>
            <a:r>
              <a:rPr lang="nl-BE" b="1" dirty="0" err="1"/>
              <a:t>slots</a:t>
            </a:r>
            <a:endParaRPr lang="nl-BE" b="1" dirty="0"/>
          </a:p>
          <a:p>
            <a:pPr lvl="1"/>
            <a:r>
              <a:rPr lang="nl-BE" dirty="0"/>
              <a:t>Netwerkkaart</a:t>
            </a:r>
          </a:p>
          <a:p>
            <a:pPr lvl="1"/>
            <a:r>
              <a:rPr lang="nl-BE" dirty="0"/>
              <a:t>Geluidskaart</a:t>
            </a:r>
          </a:p>
          <a:p>
            <a:pPr lvl="1"/>
            <a:r>
              <a:rPr lang="nl-BE" dirty="0"/>
              <a:t>Videokaart</a:t>
            </a:r>
          </a:p>
          <a:p>
            <a:endParaRPr lang="nl-BE" dirty="0"/>
          </a:p>
          <a:p>
            <a:r>
              <a:rPr lang="nl-BE" b="1" dirty="0"/>
              <a:t>Memory </a:t>
            </a:r>
            <a:r>
              <a:rPr lang="nl-BE" b="1" dirty="0" err="1"/>
              <a:t>slots</a:t>
            </a:r>
            <a:r>
              <a:rPr lang="nl-BE" b="1" dirty="0"/>
              <a:t> </a:t>
            </a:r>
            <a:r>
              <a:rPr lang="nl-BE" b="1" dirty="0">
                <a:sym typeface="Wingdings" panose="05000000000000000000" pitchFamily="2" charset="2"/>
              </a:rPr>
              <a:t> RAM         ||       SATA poorten HD</a:t>
            </a:r>
            <a:endParaRPr lang="nl-BE" b="1" dirty="0"/>
          </a:p>
          <a:p>
            <a:endParaRPr lang="nl-BE" dirty="0"/>
          </a:p>
          <a:p>
            <a:pPr lvl="1"/>
            <a:endParaRPr lang="nl-BE" dirty="0"/>
          </a:p>
          <a:p>
            <a:pPr lvl="1"/>
            <a:endParaRPr lang="nl-BE" dirty="0"/>
          </a:p>
        </p:txBody>
      </p:sp>
      <p:pic>
        <p:nvPicPr>
          <p:cNvPr id="2050" name="Picture 2" descr="http://www.tutorialspoint.com/computer_fundamentals/images/network_c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258" y="1829843"/>
            <a:ext cx="1816492" cy="121250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5147750" y="1860651"/>
            <a:ext cx="1903032" cy="1245917"/>
          </a:xfrm>
          <a:prstGeom prst="rect">
            <a:avLst/>
          </a:prstGeom>
        </p:spPr>
      </p:pic>
      <p:pic>
        <p:nvPicPr>
          <p:cNvPr id="2052" name="Picture 4" descr="Afbeeldingsresultaat voor 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326755">
            <a:off x="2209592" y="4800327"/>
            <a:ext cx="1561478" cy="1025954"/>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p:nvPicPr>
        <p:blipFill>
          <a:blip r:embed="rId6"/>
          <a:stretch>
            <a:fillRect/>
          </a:stretch>
        </p:blipFill>
        <p:spPr>
          <a:xfrm>
            <a:off x="695143" y="4424143"/>
            <a:ext cx="1020778" cy="1536288"/>
          </a:xfrm>
          <a:prstGeom prst="rect">
            <a:avLst/>
          </a:prstGeom>
        </p:spPr>
      </p:pic>
      <p:pic>
        <p:nvPicPr>
          <p:cNvPr id="9" name="Afbeelding 8"/>
          <p:cNvPicPr>
            <a:picLocks noChangeAspect="1"/>
          </p:cNvPicPr>
          <p:nvPr/>
        </p:nvPicPr>
        <p:blipFill>
          <a:blip r:embed="rId7"/>
          <a:stretch>
            <a:fillRect/>
          </a:stretch>
        </p:blipFill>
        <p:spPr>
          <a:xfrm>
            <a:off x="5292080" y="4302092"/>
            <a:ext cx="2929508" cy="1376869"/>
          </a:xfrm>
          <a:prstGeom prst="rect">
            <a:avLst/>
          </a:prstGeom>
        </p:spPr>
      </p:pic>
    </p:spTree>
    <p:extLst>
      <p:ext uri="{BB962C8B-B14F-4D97-AF65-F5344CB8AC3E}">
        <p14:creationId xmlns:p14="http://schemas.microsoft.com/office/powerpoint/2010/main" val="30043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Componenten</a:t>
            </a:r>
          </a:p>
        </p:txBody>
      </p:sp>
      <p:sp>
        <p:nvSpPr>
          <p:cNvPr id="4" name="Tijdelijke aanduiding voor inhoud 3"/>
          <p:cNvSpPr>
            <a:spLocks noGrp="1"/>
          </p:cNvSpPr>
          <p:nvPr>
            <p:ph idx="1"/>
          </p:nvPr>
        </p:nvSpPr>
        <p:spPr/>
        <p:txBody>
          <a:bodyPr/>
          <a:lstStyle/>
          <a:p>
            <a:r>
              <a:rPr lang="nl-BE" b="1" dirty="0"/>
              <a:t>CPU Socket</a:t>
            </a:r>
          </a:p>
          <a:p>
            <a:pPr lvl="1"/>
            <a:r>
              <a:rPr lang="nl-BE" dirty="0">
                <a:sym typeface="Wingdings" panose="05000000000000000000" pitchFamily="2" charset="2"/>
              </a:rPr>
              <a:t>processor = CPU</a:t>
            </a:r>
          </a:p>
          <a:p>
            <a:endParaRPr lang="nl-BE" dirty="0">
              <a:sym typeface="Wingdings" panose="05000000000000000000" pitchFamily="2" charset="2"/>
            </a:endParaRPr>
          </a:p>
          <a:p>
            <a:r>
              <a:rPr lang="nl-BE" dirty="0">
                <a:sym typeface="Wingdings" panose="05000000000000000000" pitchFamily="2" charset="2"/>
              </a:rPr>
              <a:t>CPU = Central Processing Unit</a:t>
            </a:r>
          </a:p>
          <a:p>
            <a:pPr lvl="1"/>
            <a:r>
              <a:rPr lang="nl-BE" dirty="0"/>
              <a:t>Control Unit (CU)</a:t>
            </a:r>
          </a:p>
          <a:p>
            <a:pPr lvl="2"/>
            <a:r>
              <a:rPr lang="nl-BE" dirty="0"/>
              <a:t>Beheer van de CPU</a:t>
            </a:r>
          </a:p>
          <a:p>
            <a:pPr lvl="1"/>
            <a:r>
              <a:rPr lang="nl-BE" dirty="0" err="1"/>
              <a:t>Arithmetic</a:t>
            </a:r>
            <a:r>
              <a:rPr lang="nl-BE" dirty="0"/>
              <a:t> Logic Unit (ALU)</a:t>
            </a:r>
          </a:p>
          <a:p>
            <a:pPr lvl="2"/>
            <a:r>
              <a:rPr lang="nl-BE" dirty="0"/>
              <a:t>Uitvoeren van instructies</a:t>
            </a:r>
          </a:p>
          <a:p>
            <a:pPr lvl="1"/>
            <a:endParaRPr lang="nl-BE" dirty="0"/>
          </a:p>
          <a:p>
            <a:pPr lvl="1"/>
            <a:endParaRPr lang="nl-BE" dirty="0"/>
          </a:p>
        </p:txBody>
      </p:sp>
      <p:pic>
        <p:nvPicPr>
          <p:cNvPr id="5" name="Afbeelding 4"/>
          <p:cNvPicPr>
            <a:picLocks noChangeAspect="1"/>
          </p:cNvPicPr>
          <p:nvPr/>
        </p:nvPicPr>
        <p:blipFill>
          <a:blip r:embed="rId2"/>
          <a:stretch>
            <a:fillRect/>
          </a:stretch>
        </p:blipFill>
        <p:spPr>
          <a:xfrm>
            <a:off x="5506556" y="180001"/>
            <a:ext cx="3467904" cy="2600928"/>
          </a:xfrm>
          <a:prstGeom prst="rect">
            <a:avLst/>
          </a:prstGeom>
        </p:spPr>
      </p:pic>
      <p:pic>
        <p:nvPicPr>
          <p:cNvPr id="3074" name="Picture 2" descr="https://computing.llnl.gov/tutorials/parallel_comp/images/vonNeumann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124" y="2924944"/>
            <a:ext cx="3340876" cy="30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Componenten</a:t>
            </a:r>
          </a:p>
        </p:txBody>
      </p:sp>
      <p:sp>
        <p:nvSpPr>
          <p:cNvPr id="3" name="Tijdelijke aanduiding voor inhoud 2"/>
          <p:cNvSpPr>
            <a:spLocks noGrp="1"/>
          </p:cNvSpPr>
          <p:nvPr>
            <p:ph idx="1"/>
          </p:nvPr>
        </p:nvSpPr>
        <p:spPr/>
        <p:txBody>
          <a:bodyPr/>
          <a:lstStyle/>
          <a:p>
            <a:r>
              <a:rPr lang="nl-BE" b="1" dirty="0" err="1"/>
              <a:t>Multicore</a:t>
            </a:r>
            <a:r>
              <a:rPr lang="nl-BE" b="1" dirty="0"/>
              <a:t> CPU</a:t>
            </a:r>
          </a:p>
        </p:txBody>
      </p:sp>
      <p:pic>
        <p:nvPicPr>
          <p:cNvPr id="4" name="Afbeelding 3"/>
          <p:cNvPicPr>
            <a:picLocks noChangeAspect="1"/>
          </p:cNvPicPr>
          <p:nvPr/>
        </p:nvPicPr>
        <p:blipFill>
          <a:blip r:embed="rId2"/>
          <a:stretch>
            <a:fillRect/>
          </a:stretch>
        </p:blipFill>
        <p:spPr>
          <a:xfrm>
            <a:off x="917131" y="1823092"/>
            <a:ext cx="7309738" cy="1615580"/>
          </a:xfrm>
          <a:prstGeom prst="rect">
            <a:avLst/>
          </a:prstGeom>
        </p:spPr>
      </p:pic>
      <p:pic>
        <p:nvPicPr>
          <p:cNvPr id="5" name="Afbeelding 4"/>
          <p:cNvPicPr>
            <a:picLocks noChangeAspect="1"/>
          </p:cNvPicPr>
          <p:nvPr/>
        </p:nvPicPr>
        <p:blipFill>
          <a:blip r:embed="rId3"/>
          <a:stretch>
            <a:fillRect/>
          </a:stretch>
        </p:blipFill>
        <p:spPr>
          <a:xfrm>
            <a:off x="270000" y="3563999"/>
            <a:ext cx="4608512" cy="2588114"/>
          </a:xfrm>
          <a:prstGeom prst="rect">
            <a:avLst/>
          </a:prstGeom>
        </p:spPr>
      </p:pic>
      <p:pic>
        <p:nvPicPr>
          <p:cNvPr id="6" name="Picture 5">
            <a:extLst>
              <a:ext uri="{FF2B5EF4-FFF2-40B4-BE49-F238E27FC236}">
                <a16:creationId xmlns:a16="http://schemas.microsoft.com/office/drawing/2014/main" id="{F984BCE4-CB55-4655-9E9C-AA4E844D45AA}"/>
              </a:ext>
            </a:extLst>
          </p:cNvPr>
          <p:cNvPicPr>
            <a:picLocks noChangeAspect="1"/>
          </p:cNvPicPr>
          <p:nvPr/>
        </p:nvPicPr>
        <p:blipFill>
          <a:blip r:embed="rId4"/>
          <a:stretch>
            <a:fillRect/>
          </a:stretch>
        </p:blipFill>
        <p:spPr>
          <a:xfrm>
            <a:off x="5196715" y="3683386"/>
            <a:ext cx="3707904" cy="2085696"/>
          </a:xfrm>
          <a:prstGeom prst="rect">
            <a:avLst/>
          </a:prstGeom>
        </p:spPr>
      </p:pic>
    </p:spTree>
    <p:extLst>
      <p:ext uri="{BB962C8B-B14F-4D97-AF65-F5344CB8AC3E}">
        <p14:creationId xmlns:p14="http://schemas.microsoft.com/office/powerpoint/2010/main" val="203330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4.bp.blogspot.com/-om9ui1EAc1s/UXFLSX_TH1I/AAAAAAAAAB8/q5h_enNrMJY/s1600/Memory-Hierarc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765840"/>
            <a:ext cx="8028384" cy="5429581"/>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a:stretch>
            <a:fillRect/>
          </a:stretch>
        </p:blipFill>
        <p:spPr>
          <a:xfrm rot="16200000">
            <a:off x="-454493" y="3213532"/>
            <a:ext cx="1556822" cy="432164"/>
          </a:xfrm>
          <a:prstGeom prst="rect">
            <a:avLst/>
          </a:prstGeom>
        </p:spPr>
      </p:pic>
      <p:pic>
        <p:nvPicPr>
          <p:cNvPr id="6" name="Afbeelding 5"/>
          <p:cNvPicPr>
            <a:picLocks noChangeAspect="1"/>
          </p:cNvPicPr>
          <p:nvPr/>
        </p:nvPicPr>
        <p:blipFill>
          <a:blip r:embed="rId4"/>
          <a:stretch>
            <a:fillRect/>
          </a:stretch>
        </p:blipFill>
        <p:spPr>
          <a:xfrm rot="16200000">
            <a:off x="-169430" y="3275470"/>
            <a:ext cx="1700553" cy="281693"/>
          </a:xfrm>
          <a:prstGeom prst="rect">
            <a:avLst/>
          </a:prstGeom>
        </p:spPr>
      </p:pic>
      <p:sp>
        <p:nvSpPr>
          <p:cNvPr id="3" name="Linkeraccolade 2"/>
          <p:cNvSpPr/>
          <p:nvPr/>
        </p:nvSpPr>
        <p:spPr>
          <a:xfrm>
            <a:off x="971600" y="2206000"/>
            <a:ext cx="144016" cy="237626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7" name="Linkeraccolade 6"/>
          <p:cNvSpPr/>
          <p:nvPr/>
        </p:nvSpPr>
        <p:spPr>
          <a:xfrm>
            <a:off x="971600" y="4726280"/>
            <a:ext cx="144016" cy="125363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cxnSp>
        <p:nvCxnSpPr>
          <p:cNvPr id="9" name="Rechte verbindingslijn 8"/>
          <p:cNvCxnSpPr/>
          <p:nvPr/>
        </p:nvCxnSpPr>
        <p:spPr>
          <a:xfrm flipH="1">
            <a:off x="107836" y="4642646"/>
            <a:ext cx="9018912" cy="0"/>
          </a:xfrm>
          <a:prstGeom prst="line">
            <a:avLst/>
          </a:prstGeom>
        </p:spPr>
        <p:style>
          <a:lnRef idx="3">
            <a:schemeClr val="accent1"/>
          </a:lnRef>
          <a:fillRef idx="0">
            <a:schemeClr val="accent1"/>
          </a:fillRef>
          <a:effectRef idx="2">
            <a:schemeClr val="accent1"/>
          </a:effectRef>
          <a:fontRef idx="minor">
            <a:schemeClr val="tx1"/>
          </a:fontRef>
        </p:style>
      </p:cxnSp>
      <p:pic>
        <p:nvPicPr>
          <p:cNvPr id="2050" name="Picture 2" descr="https://encrypted-tbn2.gstatic.com/images?q=tbn:ANd9GcTkj0VpmkHZ5vs6Soz48j6DcabjBO4J8X8CrkHZyL6WnJB3vjd4oShu2V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5" y="4726280"/>
            <a:ext cx="792087"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Componenten</a:t>
            </a:r>
          </a:p>
        </p:txBody>
      </p:sp>
    </p:spTree>
    <p:extLst>
      <p:ext uri="{BB962C8B-B14F-4D97-AF65-F5344CB8AC3E}">
        <p14:creationId xmlns:p14="http://schemas.microsoft.com/office/powerpoint/2010/main" val="1336401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Componenten</a:t>
            </a:r>
          </a:p>
        </p:txBody>
      </p:sp>
      <p:sp>
        <p:nvSpPr>
          <p:cNvPr id="6" name="Tijdelijke aanduiding voor inhoud 5"/>
          <p:cNvSpPr>
            <a:spLocks noGrp="1"/>
          </p:cNvSpPr>
          <p:nvPr>
            <p:ph idx="1"/>
          </p:nvPr>
        </p:nvSpPr>
        <p:spPr/>
        <p:txBody>
          <a:bodyPr/>
          <a:lstStyle/>
          <a:p>
            <a:r>
              <a:rPr lang="nl-BE" b="1" dirty="0"/>
              <a:t>Bus = communicatie tussen componenten</a:t>
            </a:r>
          </a:p>
        </p:txBody>
      </p:sp>
      <p:pic>
        <p:nvPicPr>
          <p:cNvPr id="4100" name="Picture 4" descr="http://e-negotiations.org/wp-content/uploads/2012/09/Figure_2.1_TypicalComputerArchite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7610475"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00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err="1"/>
              <a:t>Logical</a:t>
            </a:r>
            <a:r>
              <a:rPr lang="fr-BE" dirty="0"/>
              <a:t> </a:t>
            </a:r>
            <a:r>
              <a:rPr lang="fr-BE" dirty="0" err="1"/>
              <a:t>operators</a:t>
            </a:r>
            <a:endParaRPr lang="en-BE" dirty="0"/>
          </a:p>
        </p:txBody>
      </p:sp>
    </p:spTree>
    <p:extLst>
      <p:ext uri="{BB962C8B-B14F-4D97-AF65-F5344CB8AC3E}">
        <p14:creationId xmlns:p14="http://schemas.microsoft.com/office/powerpoint/2010/main" val="36113466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Logische operatoren</a:t>
            </a:r>
          </a:p>
        </p:txBody>
      </p:sp>
      <p:sp>
        <p:nvSpPr>
          <p:cNvPr id="3" name="Tijdelijke aanduiding voor inhoud 2"/>
          <p:cNvSpPr>
            <a:spLocks noGrp="1"/>
          </p:cNvSpPr>
          <p:nvPr>
            <p:ph idx="1"/>
          </p:nvPr>
        </p:nvSpPr>
        <p:spPr/>
        <p:txBody>
          <a:bodyPr/>
          <a:lstStyle/>
          <a:p>
            <a:endParaRPr lang="nl-BE" dirty="0"/>
          </a:p>
          <a:p>
            <a:endParaRPr lang="nl-BE" dirty="0"/>
          </a:p>
          <a:p>
            <a:endParaRPr lang="nl-BE" dirty="0"/>
          </a:p>
          <a:p>
            <a:r>
              <a:rPr lang="nl-BE" dirty="0"/>
              <a:t>De </a:t>
            </a:r>
            <a:r>
              <a:rPr lang="nl-BE" dirty="0" err="1">
                <a:latin typeface="Courier New" panose="02070309020205020404" pitchFamily="49" charset="0"/>
                <a:cs typeface="Courier New" panose="02070309020205020404" pitchFamily="49" charset="0"/>
              </a:rPr>
              <a:t>and</a:t>
            </a:r>
            <a:r>
              <a:rPr lang="nl-BE" dirty="0"/>
              <a:t> operator en de </a:t>
            </a:r>
            <a:r>
              <a:rPr lang="nl-BE" dirty="0">
                <a:latin typeface="Courier New" panose="02070309020205020404" pitchFamily="49" charset="0"/>
                <a:cs typeface="Courier New" panose="02070309020205020404" pitchFamily="49" charset="0"/>
              </a:rPr>
              <a:t>or</a:t>
            </a:r>
            <a:r>
              <a:rPr lang="nl-BE" dirty="0"/>
              <a:t> operator laten toe om meerdere </a:t>
            </a:r>
            <a:r>
              <a:rPr lang="nl-BE" dirty="0" err="1">
                <a:latin typeface="Courier New" panose="02070309020205020404" pitchFamily="49" charset="0"/>
                <a:cs typeface="Courier New" panose="02070309020205020404" pitchFamily="49" charset="0"/>
              </a:rPr>
              <a:t>Boolean</a:t>
            </a:r>
            <a:r>
              <a:rPr lang="nl-BE" dirty="0"/>
              <a:t> expressies samen te stellen.</a:t>
            </a:r>
          </a:p>
          <a:p>
            <a:endParaRPr lang="nl-BE"/>
          </a:p>
          <a:p>
            <a:r>
              <a:rPr lang="nl-BE"/>
              <a:t>Logische </a:t>
            </a:r>
            <a:r>
              <a:rPr lang="nl-BE" dirty="0"/>
              <a:t>operatoren laten toe om complexe </a:t>
            </a:r>
            <a:r>
              <a:rPr lang="nl-BE" dirty="0" err="1">
                <a:latin typeface="Courier New" panose="02070309020205020404" pitchFamily="49" charset="0"/>
                <a:cs typeface="Courier New" panose="02070309020205020404" pitchFamily="49" charset="0"/>
              </a:rPr>
              <a:t>Boolean</a:t>
            </a:r>
            <a:r>
              <a:rPr lang="nl-BE" dirty="0"/>
              <a:t> expressies te creëren</a:t>
            </a:r>
          </a:p>
        </p:txBody>
      </p:sp>
      <p:pic>
        <p:nvPicPr>
          <p:cNvPr id="5" name="Afbeelding 4"/>
          <p:cNvPicPr>
            <a:picLocks noChangeAspect="1"/>
          </p:cNvPicPr>
          <p:nvPr/>
        </p:nvPicPr>
        <p:blipFill>
          <a:blip r:embed="rId2"/>
          <a:stretch>
            <a:fillRect/>
          </a:stretch>
        </p:blipFill>
        <p:spPr>
          <a:xfrm>
            <a:off x="971600" y="1556792"/>
            <a:ext cx="6830634" cy="936104"/>
          </a:xfrm>
          <a:prstGeom prst="rect">
            <a:avLst/>
          </a:prstGeom>
        </p:spPr>
      </p:pic>
    </p:spTree>
    <p:extLst>
      <p:ext uri="{BB962C8B-B14F-4D97-AF65-F5344CB8AC3E}">
        <p14:creationId xmlns:p14="http://schemas.microsoft.com/office/powerpoint/2010/main" val="220493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a:t>De </a:t>
            </a:r>
            <a:r>
              <a:rPr lang="fr-BE" dirty="0" err="1"/>
              <a:t>architectuur</a:t>
            </a:r>
            <a:r>
              <a:rPr lang="fr-BE" dirty="0"/>
              <a:t> van een app</a:t>
            </a:r>
            <a:endParaRPr lang="en-BE" dirty="0"/>
          </a:p>
        </p:txBody>
      </p:sp>
    </p:spTree>
    <p:extLst>
      <p:ext uri="{BB962C8B-B14F-4D97-AF65-F5344CB8AC3E}">
        <p14:creationId xmlns:p14="http://schemas.microsoft.com/office/powerpoint/2010/main" val="33270199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Logische operatoren</a:t>
            </a:r>
          </a:p>
        </p:txBody>
      </p:sp>
      <p:sp>
        <p:nvSpPr>
          <p:cNvPr id="3" name="Tijdelijke aanduiding voor inhoud 2"/>
          <p:cNvSpPr>
            <a:spLocks noGrp="1"/>
          </p:cNvSpPr>
          <p:nvPr>
            <p:ph idx="1"/>
          </p:nvPr>
        </p:nvSpPr>
        <p:spPr/>
        <p:txBody>
          <a:bodyPr/>
          <a:lstStyle/>
          <a:p>
            <a:endParaRPr lang="nl-BE" dirty="0"/>
          </a:p>
          <a:p>
            <a:endParaRPr lang="nl-BE" dirty="0"/>
          </a:p>
          <a:p>
            <a:endParaRPr lang="nl-BE" dirty="0"/>
          </a:p>
        </p:txBody>
      </p:sp>
      <p:pic>
        <p:nvPicPr>
          <p:cNvPr id="4" name="Afbeelding 3"/>
          <p:cNvPicPr>
            <a:picLocks noChangeAspect="1"/>
          </p:cNvPicPr>
          <p:nvPr/>
        </p:nvPicPr>
        <p:blipFill>
          <a:blip r:embed="rId2"/>
          <a:stretch>
            <a:fillRect/>
          </a:stretch>
        </p:blipFill>
        <p:spPr>
          <a:xfrm>
            <a:off x="683568" y="1556792"/>
            <a:ext cx="7632848" cy="3199578"/>
          </a:xfrm>
          <a:prstGeom prst="rect">
            <a:avLst/>
          </a:prstGeom>
        </p:spPr>
      </p:pic>
    </p:spTree>
    <p:extLst>
      <p:ext uri="{BB962C8B-B14F-4D97-AF65-F5344CB8AC3E}">
        <p14:creationId xmlns:p14="http://schemas.microsoft.com/office/powerpoint/2010/main" val="121973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Logische operatoren</a:t>
            </a:r>
          </a:p>
        </p:txBody>
      </p:sp>
      <p:pic>
        <p:nvPicPr>
          <p:cNvPr id="4" name="Afbeelding 3"/>
          <p:cNvPicPr>
            <a:picLocks noChangeAspect="1"/>
          </p:cNvPicPr>
          <p:nvPr/>
        </p:nvPicPr>
        <p:blipFill>
          <a:blip r:embed="rId2"/>
          <a:stretch>
            <a:fillRect/>
          </a:stretch>
        </p:blipFill>
        <p:spPr>
          <a:xfrm>
            <a:off x="1115616" y="2420888"/>
            <a:ext cx="6509609" cy="1680258"/>
          </a:xfrm>
          <a:prstGeom prst="rect">
            <a:avLst/>
          </a:prstGeom>
        </p:spPr>
      </p:pic>
    </p:spTree>
    <p:extLst>
      <p:ext uri="{BB962C8B-B14F-4D97-AF65-F5344CB8AC3E}">
        <p14:creationId xmlns:p14="http://schemas.microsoft.com/office/powerpoint/2010/main" val="276779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3" name="Tijdelijke aanduiding voor inhoud 2"/>
          <p:cNvSpPr>
            <a:spLocks noGrp="1"/>
          </p:cNvSpPr>
          <p:nvPr>
            <p:ph idx="1"/>
          </p:nvPr>
        </p:nvSpPr>
        <p:spPr>
          <a:xfrm>
            <a:off x="446278" y="1215000"/>
            <a:ext cx="8334000" cy="4428000"/>
          </a:xfrm>
        </p:spPr>
        <p:txBody>
          <a:bodyPr/>
          <a:lstStyle/>
          <a:p>
            <a:pPr marL="0" indent="0">
              <a:buNone/>
            </a:pPr>
            <a:r>
              <a:rPr lang="nl-BE" dirty="0"/>
              <a:t>Sorteer drie getallen die ingegeven worden via een </a:t>
            </a:r>
            <a:r>
              <a:rPr lang="nl-BE" dirty="0" err="1"/>
              <a:t>TextBox</a:t>
            </a:r>
            <a:r>
              <a:rPr lang="nl-BE" dirty="0"/>
              <a:t>.</a:t>
            </a:r>
          </a:p>
        </p:txBody>
      </p:sp>
      <p:pic>
        <p:nvPicPr>
          <p:cNvPr id="4" name="Afbeelding 3"/>
          <p:cNvPicPr>
            <a:picLocks noChangeAspect="1"/>
          </p:cNvPicPr>
          <p:nvPr/>
        </p:nvPicPr>
        <p:blipFill>
          <a:blip r:embed="rId2"/>
          <a:stretch>
            <a:fillRect/>
          </a:stretch>
        </p:blipFill>
        <p:spPr>
          <a:xfrm>
            <a:off x="363722" y="3161411"/>
            <a:ext cx="3960440" cy="2919410"/>
          </a:xfrm>
          <a:prstGeom prst="rect">
            <a:avLst/>
          </a:prstGeom>
        </p:spPr>
      </p:pic>
      <p:pic>
        <p:nvPicPr>
          <p:cNvPr id="5" name="Afbeelding 4"/>
          <p:cNvPicPr>
            <a:picLocks noChangeAspect="1"/>
          </p:cNvPicPr>
          <p:nvPr/>
        </p:nvPicPr>
        <p:blipFill>
          <a:blip r:embed="rId3"/>
          <a:stretch>
            <a:fillRect/>
          </a:stretch>
        </p:blipFill>
        <p:spPr>
          <a:xfrm>
            <a:off x="5415538" y="3327079"/>
            <a:ext cx="2756862" cy="2588075"/>
          </a:xfrm>
          <a:prstGeom prst="rect">
            <a:avLst/>
          </a:prstGeom>
        </p:spPr>
      </p:pic>
    </p:spTree>
    <p:extLst>
      <p:ext uri="{BB962C8B-B14F-4D97-AF65-F5344CB8AC3E}">
        <p14:creationId xmlns:p14="http://schemas.microsoft.com/office/powerpoint/2010/main" val="2794615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3" name="Tijdelijke aanduiding voor inhoud 2"/>
          <p:cNvSpPr>
            <a:spLocks noGrp="1"/>
          </p:cNvSpPr>
          <p:nvPr>
            <p:ph idx="1"/>
          </p:nvPr>
        </p:nvSpPr>
        <p:spPr/>
        <p:txBody>
          <a:bodyPr/>
          <a:lstStyle/>
          <a:p>
            <a:r>
              <a:rPr lang="nl-BE" dirty="0"/>
              <a:t>6 gevallen </a:t>
            </a:r>
            <a:r>
              <a:rPr lang="nl-BE" sz="2000" dirty="0"/>
              <a:t>– indien verschillende getallen worden ingegeven</a:t>
            </a:r>
            <a:endParaRPr lang="nl-BE" dirty="0"/>
          </a:p>
          <a:p>
            <a:pPr lvl="1"/>
            <a:r>
              <a:rPr lang="nl-BE" dirty="0"/>
              <a:t>getal1 &gt; getal2 &gt; getal3</a:t>
            </a:r>
          </a:p>
          <a:p>
            <a:pPr lvl="1"/>
            <a:r>
              <a:rPr lang="nl-BE" dirty="0"/>
              <a:t>getal1 &gt; getal3 &gt; getal2</a:t>
            </a:r>
          </a:p>
          <a:p>
            <a:pPr lvl="1"/>
            <a:r>
              <a:rPr lang="nl-BE" dirty="0"/>
              <a:t>getal2 &gt; getal1 &gt; getal3</a:t>
            </a:r>
          </a:p>
          <a:p>
            <a:pPr lvl="1"/>
            <a:r>
              <a:rPr lang="nl-BE" dirty="0"/>
              <a:t>getal2 &gt; getal3 &gt; getal1</a:t>
            </a:r>
          </a:p>
          <a:p>
            <a:pPr lvl="1"/>
            <a:r>
              <a:rPr lang="nl-BE" dirty="0"/>
              <a:t>getal3 &gt; getal1 &gt; getal2</a:t>
            </a:r>
          </a:p>
          <a:p>
            <a:pPr lvl="1"/>
            <a:r>
              <a:rPr lang="nl-BE" dirty="0"/>
              <a:t>getal3 &gt; getal2 &gt; getal1</a:t>
            </a:r>
          </a:p>
          <a:p>
            <a:pPr lvl="1"/>
            <a:endParaRPr lang="nl-BE" dirty="0"/>
          </a:p>
        </p:txBody>
      </p:sp>
      <p:sp>
        <p:nvSpPr>
          <p:cNvPr id="5" name="Ovaal 4"/>
          <p:cNvSpPr/>
          <p:nvPr/>
        </p:nvSpPr>
        <p:spPr>
          <a:xfrm>
            <a:off x="4644735" y="1904541"/>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G_1</a:t>
            </a:r>
          </a:p>
        </p:txBody>
      </p:sp>
      <p:sp>
        <p:nvSpPr>
          <p:cNvPr id="6" name="Ovaal 5"/>
          <p:cNvSpPr/>
          <p:nvPr/>
        </p:nvSpPr>
        <p:spPr>
          <a:xfrm>
            <a:off x="4644735" y="2371983"/>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G_2</a:t>
            </a:r>
          </a:p>
        </p:txBody>
      </p:sp>
      <p:sp>
        <p:nvSpPr>
          <p:cNvPr id="7" name="Ovaal 6"/>
          <p:cNvSpPr/>
          <p:nvPr/>
        </p:nvSpPr>
        <p:spPr>
          <a:xfrm>
            <a:off x="4644735" y="2854680"/>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G_3</a:t>
            </a:r>
          </a:p>
        </p:txBody>
      </p:sp>
      <p:sp>
        <p:nvSpPr>
          <p:cNvPr id="8" name="Ovaal 7"/>
          <p:cNvSpPr/>
          <p:nvPr/>
        </p:nvSpPr>
        <p:spPr>
          <a:xfrm>
            <a:off x="4627119" y="3322122"/>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G_4</a:t>
            </a:r>
          </a:p>
        </p:txBody>
      </p:sp>
      <p:sp>
        <p:nvSpPr>
          <p:cNvPr id="9" name="Ovaal 8"/>
          <p:cNvSpPr/>
          <p:nvPr/>
        </p:nvSpPr>
        <p:spPr>
          <a:xfrm>
            <a:off x="4627119" y="3842920"/>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G_5</a:t>
            </a:r>
          </a:p>
        </p:txBody>
      </p:sp>
      <p:sp>
        <p:nvSpPr>
          <p:cNvPr id="10" name="Ovaal 9"/>
          <p:cNvSpPr/>
          <p:nvPr/>
        </p:nvSpPr>
        <p:spPr>
          <a:xfrm>
            <a:off x="4644735" y="4347834"/>
            <a:ext cx="864096" cy="31974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G_6</a:t>
            </a:r>
          </a:p>
        </p:txBody>
      </p:sp>
    </p:spTree>
    <p:extLst>
      <p:ext uri="{BB962C8B-B14F-4D97-AF65-F5344CB8AC3E}">
        <p14:creationId xmlns:p14="http://schemas.microsoft.com/office/powerpoint/2010/main" val="402206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6" name="Afgeronde rechthoek 5"/>
          <p:cNvSpPr/>
          <p:nvPr/>
        </p:nvSpPr>
        <p:spPr>
          <a:xfrm>
            <a:off x="2761355" y="1345108"/>
            <a:ext cx="1944216"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Getal1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804" y="170121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8" name="Afgeronde rechthoek 7"/>
          <p:cNvSpPr/>
          <p:nvPr/>
        </p:nvSpPr>
        <p:spPr>
          <a:xfrm>
            <a:off x="4633563" y="2425228"/>
            <a:ext cx="1872208"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Getal2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9"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996" y="278133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5" name="Ovaal 4"/>
          <p:cNvSpPr/>
          <p:nvPr/>
        </p:nvSpPr>
        <p:spPr>
          <a:xfrm>
            <a:off x="785035"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G_1</a:t>
            </a:r>
          </a:p>
        </p:txBody>
      </p:sp>
      <p:sp>
        <p:nvSpPr>
          <p:cNvPr id="23" name="Ovaal 22"/>
          <p:cNvSpPr/>
          <p:nvPr/>
        </p:nvSpPr>
        <p:spPr>
          <a:xfrm>
            <a:off x="190770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G_2</a:t>
            </a:r>
          </a:p>
        </p:txBody>
      </p:sp>
      <p:sp>
        <p:nvSpPr>
          <p:cNvPr id="25" name="Ovaal 24"/>
          <p:cNvSpPr/>
          <p:nvPr/>
        </p:nvSpPr>
        <p:spPr>
          <a:xfrm>
            <a:off x="3131840"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G_3</a:t>
            </a:r>
          </a:p>
        </p:txBody>
      </p:sp>
      <p:sp>
        <p:nvSpPr>
          <p:cNvPr id="26" name="Ovaal 25"/>
          <p:cNvSpPr/>
          <p:nvPr/>
        </p:nvSpPr>
        <p:spPr>
          <a:xfrm>
            <a:off x="442798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G_4</a:t>
            </a:r>
          </a:p>
        </p:txBody>
      </p:sp>
      <p:sp>
        <p:nvSpPr>
          <p:cNvPr id="28" name="Ovaal 27"/>
          <p:cNvSpPr/>
          <p:nvPr/>
        </p:nvSpPr>
        <p:spPr>
          <a:xfrm>
            <a:off x="5724128"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G_5</a:t>
            </a:r>
          </a:p>
        </p:txBody>
      </p:sp>
      <p:sp>
        <p:nvSpPr>
          <p:cNvPr id="30" name="Ovaal 29"/>
          <p:cNvSpPr/>
          <p:nvPr/>
        </p:nvSpPr>
        <p:spPr>
          <a:xfrm>
            <a:off x="7020272"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G_6</a:t>
            </a:r>
          </a:p>
        </p:txBody>
      </p:sp>
      <p:sp>
        <p:nvSpPr>
          <p:cNvPr id="45" name="Afgeronde rechthoek 44"/>
          <p:cNvSpPr/>
          <p:nvPr/>
        </p:nvSpPr>
        <p:spPr>
          <a:xfrm>
            <a:off x="6156176" y="3573016"/>
            <a:ext cx="1872208"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Getal3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46"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7609" y="3929119"/>
            <a:ext cx="973318" cy="43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06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6" name="Afgeronde rechthoek 5"/>
          <p:cNvSpPr/>
          <p:nvPr/>
        </p:nvSpPr>
        <p:spPr>
          <a:xfrm>
            <a:off x="2761355" y="1345108"/>
            <a:ext cx="1944216"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Getal1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804" y="170121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8" name="Afgeronde rechthoek 7"/>
          <p:cNvSpPr/>
          <p:nvPr/>
        </p:nvSpPr>
        <p:spPr>
          <a:xfrm>
            <a:off x="4633563" y="2425228"/>
            <a:ext cx="1872208"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Getal2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9"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996" y="2781331"/>
            <a:ext cx="973318" cy="43164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Gebogen verbindingslijn 23"/>
          <p:cNvCxnSpPr>
            <a:stCxn id="7" idx="3"/>
            <a:endCxn id="8" idx="0"/>
          </p:cNvCxnSpPr>
          <p:nvPr/>
        </p:nvCxnSpPr>
        <p:spPr>
          <a:xfrm>
            <a:off x="4220122" y="1917034"/>
            <a:ext cx="1349545" cy="50819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Ovaal 4"/>
          <p:cNvSpPr/>
          <p:nvPr/>
        </p:nvSpPr>
        <p:spPr>
          <a:xfrm>
            <a:off x="785035"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G_1</a:t>
            </a:r>
          </a:p>
        </p:txBody>
      </p:sp>
      <p:sp>
        <p:nvSpPr>
          <p:cNvPr id="23" name="Ovaal 22"/>
          <p:cNvSpPr/>
          <p:nvPr/>
        </p:nvSpPr>
        <p:spPr>
          <a:xfrm>
            <a:off x="190770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G_2</a:t>
            </a:r>
          </a:p>
        </p:txBody>
      </p:sp>
      <p:sp>
        <p:nvSpPr>
          <p:cNvPr id="25" name="Ovaal 24"/>
          <p:cNvSpPr/>
          <p:nvPr/>
        </p:nvSpPr>
        <p:spPr>
          <a:xfrm>
            <a:off x="3131840"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G_3</a:t>
            </a:r>
          </a:p>
        </p:txBody>
      </p:sp>
      <p:sp>
        <p:nvSpPr>
          <p:cNvPr id="26" name="Ovaal 25"/>
          <p:cNvSpPr/>
          <p:nvPr/>
        </p:nvSpPr>
        <p:spPr>
          <a:xfrm>
            <a:off x="442798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G_4</a:t>
            </a:r>
          </a:p>
        </p:txBody>
      </p:sp>
      <p:sp>
        <p:nvSpPr>
          <p:cNvPr id="28" name="Ovaal 27"/>
          <p:cNvSpPr/>
          <p:nvPr/>
        </p:nvSpPr>
        <p:spPr>
          <a:xfrm>
            <a:off x="5724128"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G_5</a:t>
            </a:r>
          </a:p>
        </p:txBody>
      </p:sp>
      <p:sp>
        <p:nvSpPr>
          <p:cNvPr id="30" name="Ovaal 29"/>
          <p:cNvSpPr/>
          <p:nvPr/>
        </p:nvSpPr>
        <p:spPr>
          <a:xfrm>
            <a:off x="7020272"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G_6</a:t>
            </a:r>
          </a:p>
        </p:txBody>
      </p:sp>
    </p:spTree>
    <p:extLst>
      <p:ext uri="{BB962C8B-B14F-4D97-AF65-F5344CB8AC3E}">
        <p14:creationId xmlns:p14="http://schemas.microsoft.com/office/powerpoint/2010/main" val="3222964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6" name="Afgeronde rechthoek 5"/>
          <p:cNvSpPr/>
          <p:nvPr/>
        </p:nvSpPr>
        <p:spPr>
          <a:xfrm>
            <a:off x="2761355" y="1345108"/>
            <a:ext cx="1944216"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Getal1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804" y="170121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8" name="Afgeronde rechthoek 7"/>
          <p:cNvSpPr/>
          <p:nvPr/>
        </p:nvSpPr>
        <p:spPr>
          <a:xfrm>
            <a:off x="4633563" y="2425228"/>
            <a:ext cx="1872208"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Getal2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9"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996" y="278133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2" name="Afgeronde rechthoek 11"/>
          <p:cNvSpPr/>
          <p:nvPr/>
        </p:nvSpPr>
        <p:spPr>
          <a:xfrm>
            <a:off x="1187624" y="2420888"/>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Getal2 &gt; getal3?</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3"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9057" y="277699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13"/>
          <p:cNvSpPr/>
          <p:nvPr/>
        </p:nvSpPr>
        <p:spPr>
          <a:xfrm>
            <a:off x="3275856" y="3573016"/>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Getal1 &gt; getal3?</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5"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7289" y="3929119"/>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6" name="Afgeronde rechthoek 15"/>
          <p:cNvSpPr/>
          <p:nvPr/>
        </p:nvSpPr>
        <p:spPr>
          <a:xfrm>
            <a:off x="6300192" y="3573017"/>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Getal1 &gt; getal2</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1625" y="3929120"/>
            <a:ext cx="973318" cy="43164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ebogen verbindingslijn 20"/>
          <p:cNvCxnSpPr>
            <a:stCxn id="7" idx="1"/>
            <a:endCxn id="12" idx="0"/>
          </p:cNvCxnSpPr>
          <p:nvPr/>
        </p:nvCxnSpPr>
        <p:spPr>
          <a:xfrm rot="10800000" flipV="1">
            <a:off x="1979712" y="1917034"/>
            <a:ext cx="1267092" cy="5038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Gebogen verbindingslijn 23"/>
          <p:cNvCxnSpPr>
            <a:stCxn id="7" idx="3"/>
            <a:endCxn id="8" idx="0"/>
          </p:cNvCxnSpPr>
          <p:nvPr/>
        </p:nvCxnSpPr>
        <p:spPr>
          <a:xfrm>
            <a:off x="4220122" y="1917034"/>
            <a:ext cx="1349545" cy="50819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Gebogen verbindingslijn 26"/>
          <p:cNvCxnSpPr>
            <a:stCxn id="9" idx="1"/>
            <a:endCxn id="14" idx="0"/>
          </p:cNvCxnSpPr>
          <p:nvPr/>
        </p:nvCxnSpPr>
        <p:spPr>
          <a:xfrm rot="10800000" flipV="1">
            <a:off x="4067944" y="2997154"/>
            <a:ext cx="907052" cy="575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Gebogen verbindingslijn 30"/>
          <p:cNvCxnSpPr>
            <a:stCxn id="9" idx="3"/>
            <a:endCxn id="16" idx="0"/>
          </p:cNvCxnSpPr>
          <p:nvPr/>
        </p:nvCxnSpPr>
        <p:spPr>
          <a:xfrm>
            <a:off x="5948314" y="2997154"/>
            <a:ext cx="1143966" cy="5758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Ovaal 4"/>
          <p:cNvSpPr/>
          <p:nvPr/>
        </p:nvSpPr>
        <p:spPr>
          <a:xfrm>
            <a:off x="785035"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G_1</a:t>
            </a:r>
          </a:p>
        </p:txBody>
      </p:sp>
      <p:sp>
        <p:nvSpPr>
          <p:cNvPr id="23" name="Ovaal 22"/>
          <p:cNvSpPr/>
          <p:nvPr/>
        </p:nvSpPr>
        <p:spPr>
          <a:xfrm>
            <a:off x="190770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G_2</a:t>
            </a:r>
          </a:p>
        </p:txBody>
      </p:sp>
      <p:sp>
        <p:nvSpPr>
          <p:cNvPr id="25" name="Ovaal 24"/>
          <p:cNvSpPr/>
          <p:nvPr/>
        </p:nvSpPr>
        <p:spPr>
          <a:xfrm>
            <a:off x="3131840"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G_3</a:t>
            </a:r>
          </a:p>
        </p:txBody>
      </p:sp>
      <p:sp>
        <p:nvSpPr>
          <p:cNvPr id="26" name="Ovaal 25"/>
          <p:cNvSpPr/>
          <p:nvPr/>
        </p:nvSpPr>
        <p:spPr>
          <a:xfrm>
            <a:off x="442798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G_4</a:t>
            </a:r>
          </a:p>
        </p:txBody>
      </p:sp>
      <p:sp>
        <p:nvSpPr>
          <p:cNvPr id="28" name="Ovaal 27"/>
          <p:cNvSpPr/>
          <p:nvPr/>
        </p:nvSpPr>
        <p:spPr>
          <a:xfrm>
            <a:off x="5724128"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G_5</a:t>
            </a:r>
          </a:p>
        </p:txBody>
      </p:sp>
      <p:sp>
        <p:nvSpPr>
          <p:cNvPr id="30" name="Ovaal 29"/>
          <p:cNvSpPr/>
          <p:nvPr/>
        </p:nvSpPr>
        <p:spPr>
          <a:xfrm>
            <a:off x="7020272"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G_6</a:t>
            </a:r>
          </a:p>
        </p:txBody>
      </p:sp>
    </p:spTree>
    <p:extLst>
      <p:ext uri="{BB962C8B-B14F-4D97-AF65-F5344CB8AC3E}">
        <p14:creationId xmlns:p14="http://schemas.microsoft.com/office/powerpoint/2010/main" val="248511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Mini </a:t>
            </a:r>
            <a:r>
              <a:rPr lang="nl-BE" dirty="0" err="1"/>
              <a:t>Sorter</a:t>
            </a:r>
            <a:r>
              <a:rPr lang="nl-BE" dirty="0"/>
              <a:t> </a:t>
            </a:r>
            <a:r>
              <a:rPr lang="nl-BE" dirty="0" err="1"/>
              <a:t>App</a:t>
            </a:r>
            <a:endParaRPr lang="nl-BE" dirty="0"/>
          </a:p>
        </p:txBody>
      </p:sp>
      <p:sp>
        <p:nvSpPr>
          <p:cNvPr id="6" name="Afgeronde rechthoek 5"/>
          <p:cNvSpPr/>
          <p:nvPr/>
        </p:nvSpPr>
        <p:spPr>
          <a:xfrm>
            <a:off x="2761355" y="1345108"/>
            <a:ext cx="1944216"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Getal1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804" y="170121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8" name="Afgeronde rechthoek 7"/>
          <p:cNvSpPr/>
          <p:nvPr/>
        </p:nvSpPr>
        <p:spPr>
          <a:xfrm>
            <a:off x="4633563" y="2425228"/>
            <a:ext cx="1872208" cy="8597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dirty="0">
                <a:latin typeface="Agency FB" panose="020B0503020202020204" pitchFamily="34" charset="0"/>
              </a:rPr>
              <a:t>Getal2 is de grootste?</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9"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996" y="278133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2" name="Afgeronde rechthoek 11"/>
          <p:cNvSpPr/>
          <p:nvPr/>
        </p:nvSpPr>
        <p:spPr>
          <a:xfrm>
            <a:off x="1187624" y="2420888"/>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Getal2 &gt; getal3?</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3"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9057" y="2776991"/>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13"/>
          <p:cNvSpPr/>
          <p:nvPr/>
        </p:nvSpPr>
        <p:spPr>
          <a:xfrm>
            <a:off x="3275856" y="3573016"/>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Getal1 &gt; getal3?</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5"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7289" y="3929119"/>
            <a:ext cx="973318" cy="431645"/>
          </a:xfrm>
          <a:prstGeom prst="rect">
            <a:avLst/>
          </a:prstGeom>
          <a:noFill/>
          <a:extLst>
            <a:ext uri="{909E8E84-426E-40DD-AFC4-6F175D3DCCD1}">
              <a14:hiddenFill xmlns:a14="http://schemas.microsoft.com/office/drawing/2010/main">
                <a:solidFill>
                  <a:srgbClr val="FFFFFF"/>
                </a:solidFill>
              </a14:hiddenFill>
            </a:ext>
          </a:extLst>
        </p:spPr>
      </p:pic>
      <p:sp>
        <p:nvSpPr>
          <p:cNvPr id="16" name="Afgeronde rechthoek 15"/>
          <p:cNvSpPr/>
          <p:nvPr/>
        </p:nvSpPr>
        <p:spPr>
          <a:xfrm>
            <a:off x="6300192" y="3573017"/>
            <a:ext cx="1584176" cy="8597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nl-BE" dirty="0">
                <a:latin typeface="Agency FB" panose="020B0503020202020204" pitchFamily="34" charset="0"/>
              </a:rPr>
              <a:t>Getal1 &gt; getal2</a:t>
            </a:r>
          </a:p>
          <a:p>
            <a:pPr algn="ctr"/>
            <a:endParaRPr lang="nl-BE" dirty="0">
              <a:latin typeface="Agency FB" panose="020B0503020202020204" pitchFamily="34" charset="0"/>
            </a:endParaRPr>
          </a:p>
          <a:p>
            <a:pPr algn="ctr"/>
            <a:endParaRPr lang="nl-BE" dirty="0">
              <a:latin typeface="Agency FB" panose="020B0503020202020204" pitchFamily="34" charset="0"/>
            </a:endParaRPr>
          </a:p>
        </p:txBody>
      </p:sp>
      <p:pic>
        <p:nvPicPr>
          <p:cNvPr id="17" name="Picture 4" descr="http://hostturka.com/images/icon_true_fal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1625" y="3929120"/>
            <a:ext cx="973318" cy="43164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ebogen verbindingslijn 20"/>
          <p:cNvCxnSpPr>
            <a:stCxn id="7" idx="1"/>
            <a:endCxn id="12" idx="0"/>
          </p:cNvCxnSpPr>
          <p:nvPr/>
        </p:nvCxnSpPr>
        <p:spPr>
          <a:xfrm rot="10800000" flipV="1">
            <a:off x="1979712" y="1917034"/>
            <a:ext cx="1267092" cy="5038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Gebogen verbindingslijn 23"/>
          <p:cNvCxnSpPr>
            <a:stCxn id="7" idx="3"/>
            <a:endCxn id="8" idx="0"/>
          </p:cNvCxnSpPr>
          <p:nvPr/>
        </p:nvCxnSpPr>
        <p:spPr>
          <a:xfrm>
            <a:off x="4220122" y="1917034"/>
            <a:ext cx="1349545" cy="50819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Gebogen verbindingslijn 26"/>
          <p:cNvCxnSpPr>
            <a:stCxn id="9" idx="1"/>
            <a:endCxn id="14" idx="0"/>
          </p:cNvCxnSpPr>
          <p:nvPr/>
        </p:nvCxnSpPr>
        <p:spPr>
          <a:xfrm rot="10800000" flipV="1">
            <a:off x="4067944" y="2997154"/>
            <a:ext cx="907052" cy="575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Gebogen verbindingslijn 30"/>
          <p:cNvCxnSpPr>
            <a:stCxn id="9" idx="3"/>
            <a:endCxn id="16" idx="0"/>
          </p:cNvCxnSpPr>
          <p:nvPr/>
        </p:nvCxnSpPr>
        <p:spPr>
          <a:xfrm>
            <a:off x="5948314" y="2997154"/>
            <a:ext cx="1143966" cy="5758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Ovaal 4"/>
          <p:cNvSpPr/>
          <p:nvPr/>
        </p:nvSpPr>
        <p:spPr>
          <a:xfrm>
            <a:off x="785035"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G_1</a:t>
            </a:r>
          </a:p>
        </p:txBody>
      </p:sp>
      <p:sp>
        <p:nvSpPr>
          <p:cNvPr id="23" name="Ovaal 22"/>
          <p:cNvSpPr/>
          <p:nvPr/>
        </p:nvSpPr>
        <p:spPr>
          <a:xfrm>
            <a:off x="190770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G_2</a:t>
            </a:r>
          </a:p>
        </p:txBody>
      </p:sp>
      <p:sp>
        <p:nvSpPr>
          <p:cNvPr id="25" name="Ovaal 24"/>
          <p:cNvSpPr/>
          <p:nvPr/>
        </p:nvSpPr>
        <p:spPr>
          <a:xfrm>
            <a:off x="3131840"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G_3</a:t>
            </a:r>
          </a:p>
        </p:txBody>
      </p:sp>
      <p:sp>
        <p:nvSpPr>
          <p:cNvPr id="26" name="Ovaal 25"/>
          <p:cNvSpPr/>
          <p:nvPr/>
        </p:nvSpPr>
        <p:spPr>
          <a:xfrm>
            <a:off x="4427984"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G_4</a:t>
            </a:r>
          </a:p>
        </p:txBody>
      </p:sp>
      <p:sp>
        <p:nvSpPr>
          <p:cNvPr id="28" name="Ovaal 27"/>
          <p:cNvSpPr/>
          <p:nvPr/>
        </p:nvSpPr>
        <p:spPr>
          <a:xfrm>
            <a:off x="5724128"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G_5</a:t>
            </a:r>
          </a:p>
        </p:txBody>
      </p:sp>
      <p:sp>
        <p:nvSpPr>
          <p:cNvPr id="30" name="Ovaal 29"/>
          <p:cNvSpPr/>
          <p:nvPr/>
        </p:nvSpPr>
        <p:spPr>
          <a:xfrm>
            <a:off x="7020272" y="4797152"/>
            <a:ext cx="864096" cy="86409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600" dirty="0">
                <a:latin typeface="Arial Black" panose="020B0A04020102020204" pitchFamily="34" charset="0"/>
              </a:rPr>
              <a:t>G_6</a:t>
            </a:r>
          </a:p>
        </p:txBody>
      </p:sp>
      <p:cxnSp>
        <p:nvCxnSpPr>
          <p:cNvPr id="19" name="Rechte verbindingslijn met pijl 18"/>
          <p:cNvCxnSpPr>
            <a:endCxn id="5" idx="0"/>
          </p:cNvCxnSpPr>
          <p:nvPr/>
        </p:nvCxnSpPr>
        <p:spPr>
          <a:xfrm flipH="1">
            <a:off x="1217083" y="3208636"/>
            <a:ext cx="536160" cy="158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endCxn id="23" idx="0"/>
          </p:cNvCxnSpPr>
          <p:nvPr/>
        </p:nvCxnSpPr>
        <p:spPr>
          <a:xfrm>
            <a:off x="2267744" y="3208636"/>
            <a:ext cx="72008" cy="158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p:cNvCxnSpPr>
            <a:endCxn id="25" idx="0"/>
          </p:cNvCxnSpPr>
          <p:nvPr/>
        </p:nvCxnSpPr>
        <p:spPr>
          <a:xfrm flipH="1">
            <a:off x="3563888" y="4360764"/>
            <a:ext cx="223041" cy="43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p:cNvCxnSpPr>
            <a:endCxn id="26" idx="0"/>
          </p:cNvCxnSpPr>
          <p:nvPr/>
        </p:nvCxnSpPr>
        <p:spPr>
          <a:xfrm>
            <a:off x="4427984" y="4360764"/>
            <a:ext cx="432048" cy="43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H="1">
            <a:off x="6300192" y="4360764"/>
            <a:ext cx="576064" cy="43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p:cNvCxnSpPr>
            <a:endCxn id="30" idx="0"/>
          </p:cNvCxnSpPr>
          <p:nvPr/>
        </p:nvCxnSpPr>
        <p:spPr>
          <a:xfrm>
            <a:off x="7380312" y="4360764"/>
            <a:ext cx="72008" cy="43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86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err="1"/>
              <a:t>Lijsten</a:t>
            </a:r>
            <a:endParaRPr lang="en-BE" dirty="0"/>
          </a:p>
        </p:txBody>
      </p:sp>
    </p:spTree>
    <p:extLst>
      <p:ext uri="{BB962C8B-B14F-4D97-AF65-F5344CB8AC3E}">
        <p14:creationId xmlns:p14="http://schemas.microsoft.com/office/powerpoint/2010/main" val="32674942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1668029" y="324109"/>
            <a:ext cx="2741837" cy="2056378"/>
          </a:xfrm>
          <a:prstGeom prst="rect">
            <a:avLst/>
          </a:prstGeom>
        </p:spPr>
      </p:pic>
      <p:sp>
        <p:nvSpPr>
          <p:cNvPr id="5" name="Tekstvak 4"/>
          <p:cNvSpPr txBox="1"/>
          <p:nvPr/>
        </p:nvSpPr>
        <p:spPr>
          <a:xfrm>
            <a:off x="4759379" y="228913"/>
            <a:ext cx="2247731" cy="2246769"/>
          </a:xfrm>
          <a:prstGeom prst="rect">
            <a:avLst/>
          </a:prstGeom>
          <a:noFill/>
        </p:spPr>
        <p:txBody>
          <a:bodyPr wrap="none" rtlCol="0">
            <a:spAutoFit/>
          </a:bodyPr>
          <a:lstStyle/>
          <a:p>
            <a:pPr marL="285750" indent="-285750">
              <a:buFont typeface="Arial" panose="020B0604020202020204" pitchFamily="34" charset="0"/>
              <a:buChar char="•"/>
            </a:pPr>
            <a:r>
              <a:rPr lang="nl-BE" sz="2000" dirty="0">
                <a:latin typeface="Agency FB" panose="020B0503020202020204" pitchFamily="34" charset="0"/>
              </a:rPr>
              <a:t>Een lijst aanmaken</a:t>
            </a:r>
          </a:p>
          <a:p>
            <a:pPr marL="285750" indent="-285750">
              <a:buFont typeface="Arial" panose="020B0604020202020204" pitchFamily="34" charset="0"/>
              <a:buChar char="•"/>
            </a:pPr>
            <a:r>
              <a:rPr lang="nl-BE" sz="2000" dirty="0">
                <a:latin typeface="Agency FB" panose="020B0503020202020204" pitchFamily="34" charset="0"/>
              </a:rPr>
              <a:t>Itereren over een lijst</a:t>
            </a:r>
          </a:p>
          <a:p>
            <a:pPr marL="285750" indent="-285750">
              <a:buFont typeface="Arial" panose="020B0604020202020204" pitchFamily="34" charset="0"/>
              <a:buChar char="•"/>
            </a:pPr>
            <a:r>
              <a:rPr lang="nl-BE" sz="2000" dirty="0">
                <a:latin typeface="Agency FB" panose="020B0503020202020204" pitchFamily="34" charset="0"/>
              </a:rPr>
              <a:t>Een item selecteren</a:t>
            </a:r>
          </a:p>
          <a:p>
            <a:pPr marL="285750" indent="-285750">
              <a:buFont typeface="Arial" panose="020B0604020202020204" pitchFamily="34" charset="0"/>
              <a:buChar char="•"/>
            </a:pPr>
            <a:r>
              <a:rPr lang="nl-BE" sz="2000" dirty="0">
                <a:latin typeface="Agency FB" panose="020B0503020202020204" pitchFamily="34" charset="0"/>
              </a:rPr>
              <a:t>Items toevoegen</a:t>
            </a:r>
          </a:p>
          <a:p>
            <a:pPr marL="285750" indent="-285750">
              <a:buFont typeface="Arial" panose="020B0604020202020204" pitchFamily="34" charset="0"/>
              <a:buChar char="•"/>
            </a:pPr>
            <a:r>
              <a:rPr lang="nl-BE" sz="2000" dirty="0">
                <a:latin typeface="Agency FB" panose="020B0503020202020204" pitchFamily="34" charset="0"/>
              </a:rPr>
              <a:t>Items verwijderen</a:t>
            </a:r>
          </a:p>
          <a:p>
            <a:pPr marL="285750" indent="-285750">
              <a:buFont typeface="Arial" panose="020B0604020202020204" pitchFamily="34" charset="0"/>
              <a:buChar char="•"/>
            </a:pPr>
            <a:r>
              <a:rPr lang="nl-BE" sz="2000" dirty="0">
                <a:latin typeface="Agency FB" panose="020B0503020202020204" pitchFamily="34" charset="0"/>
              </a:rPr>
              <a:t>Items vervangen</a:t>
            </a:r>
          </a:p>
          <a:p>
            <a:pPr marL="285750" indent="-285750">
              <a:buFont typeface="Arial" panose="020B0604020202020204" pitchFamily="34" charset="0"/>
              <a:buChar char="•"/>
            </a:pPr>
            <a:r>
              <a:rPr lang="nl-BE" sz="2000" dirty="0">
                <a:latin typeface="Agency FB" panose="020B0503020202020204" pitchFamily="34" charset="0"/>
              </a:rPr>
              <a:t>Een item opzoeken</a:t>
            </a:r>
          </a:p>
        </p:txBody>
      </p:sp>
      <p:pic>
        <p:nvPicPr>
          <p:cNvPr id="1032" name="Picture 8" descr="https://encrypted-tbn3.gstatic.com/images?q=tbn:ANd9GcTt4_b8IvNmFcF0Rw6rOBTiATKCpu5mezrQeptqMWfZnXcb8q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85" y="3747474"/>
            <a:ext cx="2859342" cy="1625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ontspanjehier.com/Uploaded_files/Zelf/Ontspanjedoen%20-%20Workshops%20en%20cursussen/boodschappenlij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296" y="3652279"/>
            <a:ext cx="1218949" cy="1803315"/>
          </a:xfrm>
          <a:prstGeom prst="rect">
            <a:avLst/>
          </a:prstGeom>
          <a:noFill/>
          <a:extLst>
            <a:ext uri="{909E8E84-426E-40DD-AFC4-6F175D3DCCD1}">
              <a14:hiddenFill xmlns:a14="http://schemas.microsoft.com/office/drawing/2010/main">
                <a:solidFill>
                  <a:srgbClr val="FFFFFF"/>
                </a:solidFill>
              </a14:hiddenFill>
            </a:ext>
          </a:extLst>
        </p:spPr>
      </p:pic>
      <p:sp>
        <p:nvSpPr>
          <p:cNvPr id="8" name="PIJL-RECHTS 7"/>
          <p:cNvSpPr/>
          <p:nvPr/>
        </p:nvSpPr>
        <p:spPr>
          <a:xfrm rot="2229563">
            <a:off x="4616302" y="2776613"/>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RECHTS 13"/>
          <p:cNvSpPr/>
          <p:nvPr/>
        </p:nvSpPr>
        <p:spPr>
          <a:xfrm rot="8411401">
            <a:off x="2568803" y="2738265"/>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kstvak 1"/>
          <p:cNvSpPr txBox="1"/>
          <p:nvPr/>
        </p:nvSpPr>
        <p:spPr>
          <a:xfrm>
            <a:off x="971600" y="5623232"/>
            <a:ext cx="1885453"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Test Scores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9" name="Tekstvak 8"/>
          <p:cNvSpPr txBox="1"/>
          <p:nvPr/>
        </p:nvSpPr>
        <p:spPr>
          <a:xfrm>
            <a:off x="4409866" y="5613176"/>
            <a:ext cx="1996059" cy="369332"/>
          </a:xfrm>
          <a:prstGeom prst="rect">
            <a:avLst/>
          </a:prstGeom>
          <a:noFill/>
        </p:spPr>
        <p:txBody>
          <a:bodyPr wrap="none" rtlCol="0">
            <a:spAutoFit/>
          </a:bodyPr>
          <a:lstStyle/>
          <a:p>
            <a:r>
              <a:rPr lang="nl-BE" dirty="0" err="1">
                <a:latin typeface="Aharoni" panose="02010803020104030203" pitchFamily="2" charset="-79"/>
                <a:cs typeface="Aharoni" panose="02010803020104030203" pitchFamily="2" charset="-79"/>
              </a:rPr>
              <a:t>Grocery</a:t>
            </a:r>
            <a:r>
              <a:rPr lang="nl-BE" dirty="0">
                <a:latin typeface="Aharoni" panose="02010803020104030203" pitchFamily="2" charset="-79"/>
                <a:cs typeface="Aharoni" panose="02010803020104030203" pitchFamily="2" charset="-79"/>
              </a:rPr>
              <a:t> List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10" name="Afgeronde rechthoek 9"/>
          <p:cNvSpPr/>
          <p:nvPr/>
        </p:nvSpPr>
        <p:spPr>
          <a:xfrm>
            <a:off x="1259632" y="188640"/>
            <a:ext cx="5976664" cy="2385731"/>
          </a:xfrm>
          <a:prstGeom prst="roundRect">
            <a:avLst>
              <a:gd name="adj" fmla="val 10362"/>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413135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1043608" y="476672"/>
            <a:ext cx="7344816" cy="3680574"/>
          </a:xfrm>
          <a:prstGeom prst="rect">
            <a:avLst/>
          </a:prstGeom>
        </p:spPr>
      </p:pic>
      <p:pic>
        <p:nvPicPr>
          <p:cNvPr id="8" name="Afbeelding 7"/>
          <p:cNvPicPr>
            <a:picLocks noChangeAspect="1"/>
          </p:cNvPicPr>
          <p:nvPr/>
        </p:nvPicPr>
        <p:blipFill>
          <a:blip r:embed="rId3"/>
          <a:stretch>
            <a:fillRect/>
          </a:stretch>
        </p:blipFill>
        <p:spPr>
          <a:xfrm>
            <a:off x="216298" y="563114"/>
            <a:ext cx="1660504" cy="1660504"/>
          </a:xfrm>
          <a:prstGeom prst="rect">
            <a:avLst/>
          </a:prstGeom>
        </p:spPr>
      </p:pic>
      <p:pic>
        <p:nvPicPr>
          <p:cNvPr id="9" name="Picture 2" descr="https://pbs.twimg.com/profile_images/2601396524/computer_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64704"/>
            <a:ext cx="1426285" cy="1445302"/>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p:cNvSpPr txBox="1"/>
          <p:nvPr/>
        </p:nvSpPr>
        <p:spPr>
          <a:xfrm>
            <a:off x="242866" y="404664"/>
            <a:ext cx="1633781"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Designer view</a:t>
            </a:r>
          </a:p>
        </p:txBody>
      </p:sp>
      <p:sp>
        <p:nvSpPr>
          <p:cNvPr id="11" name="Tekstvak 10"/>
          <p:cNvSpPr txBox="1"/>
          <p:nvPr/>
        </p:nvSpPr>
        <p:spPr>
          <a:xfrm>
            <a:off x="7386206" y="476672"/>
            <a:ext cx="1274708"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Block view</a:t>
            </a:r>
          </a:p>
        </p:txBody>
      </p:sp>
      <p:pic>
        <p:nvPicPr>
          <p:cNvPr id="14" name="Afbeelding 13"/>
          <p:cNvPicPr>
            <a:picLocks noChangeAspect="1"/>
          </p:cNvPicPr>
          <p:nvPr/>
        </p:nvPicPr>
        <p:blipFill>
          <a:blip r:embed="rId5"/>
          <a:stretch>
            <a:fillRect/>
          </a:stretch>
        </p:blipFill>
        <p:spPr>
          <a:xfrm>
            <a:off x="1059756" y="4130902"/>
            <a:ext cx="2972246" cy="1916731"/>
          </a:xfrm>
          <a:prstGeom prst="rect">
            <a:avLst/>
          </a:prstGeom>
        </p:spPr>
      </p:pic>
      <p:pic>
        <p:nvPicPr>
          <p:cNvPr id="15" name="Afbeelding 14"/>
          <p:cNvPicPr>
            <a:picLocks noChangeAspect="1"/>
          </p:cNvPicPr>
          <p:nvPr/>
        </p:nvPicPr>
        <p:blipFill>
          <a:blip r:embed="rId6"/>
          <a:stretch>
            <a:fillRect/>
          </a:stretch>
        </p:blipFill>
        <p:spPr>
          <a:xfrm>
            <a:off x="5092325" y="4109949"/>
            <a:ext cx="2964418" cy="1911339"/>
          </a:xfrm>
          <a:prstGeom prst="rect">
            <a:avLst/>
          </a:prstGeom>
        </p:spPr>
      </p:pic>
    </p:spTree>
    <p:extLst>
      <p:ext uri="{BB962C8B-B14F-4D97-AF65-F5344CB8AC3E}">
        <p14:creationId xmlns:p14="http://schemas.microsoft.com/office/powerpoint/2010/main" val="391159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Een lijst aanmaken</a:t>
            </a:r>
          </a:p>
        </p:txBody>
      </p:sp>
      <p:sp>
        <p:nvSpPr>
          <p:cNvPr id="3" name="Tijdelijke aanduiding voor inhoud 2"/>
          <p:cNvSpPr>
            <a:spLocks noGrp="1"/>
          </p:cNvSpPr>
          <p:nvPr>
            <p:ph idx="1"/>
          </p:nvPr>
        </p:nvSpPr>
        <p:spPr/>
        <p:txBody>
          <a:bodyPr/>
          <a:lstStyle/>
          <a:p>
            <a:r>
              <a:rPr lang="nl-BE" dirty="0"/>
              <a:t>Een </a:t>
            </a:r>
            <a:r>
              <a:rPr lang="nl-BE" b="1" u="sng" dirty="0"/>
              <a:t>lijst</a:t>
            </a:r>
            <a:r>
              <a:rPr lang="nl-BE" dirty="0"/>
              <a:t> is een object die meerdere items met gerelateerde data kan bevatten.</a:t>
            </a:r>
          </a:p>
          <a:p>
            <a:endParaRPr lang="nl-BE" dirty="0"/>
          </a:p>
          <a:p>
            <a:r>
              <a:rPr lang="nl-BE" dirty="0"/>
              <a:t>Om een lijst aan te maken moet eerst een </a:t>
            </a:r>
            <a:r>
              <a:rPr lang="nl-BE" b="1" u="sng" dirty="0"/>
              <a:t>variabele</a:t>
            </a:r>
            <a:r>
              <a:rPr lang="nl-BE" dirty="0"/>
              <a:t> aangemaakt worden.</a:t>
            </a:r>
          </a:p>
          <a:p>
            <a:endParaRPr lang="nl-BE" dirty="0"/>
          </a:p>
          <a:p>
            <a:r>
              <a:rPr lang="nl-BE" dirty="0"/>
              <a:t>De variabele zal een lijst met </a:t>
            </a:r>
            <a:r>
              <a:rPr lang="nl-BE" b="1" u="sng" dirty="0"/>
              <a:t>meerdere items </a:t>
            </a:r>
            <a:r>
              <a:rPr lang="nl-BE" dirty="0"/>
              <a:t>bijhouden.</a:t>
            </a:r>
          </a:p>
          <a:p>
            <a:endParaRPr lang="nl-BE" dirty="0"/>
          </a:p>
          <a:p>
            <a:r>
              <a:rPr lang="nl-BE" dirty="0"/>
              <a:t>Nadien kunnen items toegevoegd worden aan de lijst.</a:t>
            </a:r>
          </a:p>
          <a:p>
            <a:endParaRPr lang="nl-BE" dirty="0"/>
          </a:p>
        </p:txBody>
      </p:sp>
      <p:pic>
        <p:nvPicPr>
          <p:cNvPr id="4" name="Afbeelding 3"/>
          <p:cNvPicPr>
            <a:picLocks noChangeAspect="1"/>
          </p:cNvPicPr>
          <p:nvPr/>
        </p:nvPicPr>
        <p:blipFill>
          <a:blip r:embed="rId2"/>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668986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Een lijst aanmaken</a:t>
            </a:r>
          </a:p>
        </p:txBody>
      </p:sp>
      <p:pic>
        <p:nvPicPr>
          <p:cNvPr id="8" name="Afbeelding 7"/>
          <p:cNvPicPr>
            <a:picLocks noChangeAspect="1"/>
          </p:cNvPicPr>
          <p:nvPr/>
        </p:nvPicPr>
        <p:blipFill>
          <a:blip r:embed="rId2"/>
          <a:stretch>
            <a:fillRect/>
          </a:stretch>
        </p:blipFill>
        <p:spPr>
          <a:xfrm>
            <a:off x="809074" y="1268760"/>
            <a:ext cx="3105150" cy="1352550"/>
          </a:xfrm>
          <a:prstGeom prst="rect">
            <a:avLst/>
          </a:prstGeom>
        </p:spPr>
      </p:pic>
      <p:pic>
        <p:nvPicPr>
          <p:cNvPr id="9" name="Afbeelding 8"/>
          <p:cNvPicPr>
            <a:picLocks noChangeAspect="1"/>
          </p:cNvPicPr>
          <p:nvPr/>
        </p:nvPicPr>
        <p:blipFill>
          <a:blip r:embed="rId3"/>
          <a:stretch>
            <a:fillRect/>
          </a:stretch>
        </p:blipFill>
        <p:spPr>
          <a:xfrm>
            <a:off x="827584" y="2806459"/>
            <a:ext cx="3343275" cy="1304925"/>
          </a:xfrm>
          <a:prstGeom prst="rect">
            <a:avLst/>
          </a:prstGeom>
        </p:spPr>
      </p:pic>
      <p:pic>
        <p:nvPicPr>
          <p:cNvPr id="10" name="Afbeelding 9"/>
          <p:cNvPicPr>
            <a:picLocks noChangeAspect="1"/>
          </p:cNvPicPr>
          <p:nvPr/>
        </p:nvPicPr>
        <p:blipFill>
          <a:blip r:embed="rId4"/>
          <a:stretch>
            <a:fillRect/>
          </a:stretch>
        </p:blipFill>
        <p:spPr>
          <a:xfrm>
            <a:off x="827584" y="4373208"/>
            <a:ext cx="3314700" cy="1400175"/>
          </a:xfrm>
          <a:prstGeom prst="rect">
            <a:avLst/>
          </a:prstGeom>
        </p:spPr>
      </p:pic>
      <p:pic>
        <p:nvPicPr>
          <p:cNvPr id="6" name="Afbeelding 5"/>
          <p:cNvPicPr>
            <a:picLocks noChangeAspect="1"/>
          </p:cNvPicPr>
          <p:nvPr/>
        </p:nvPicPr>
        <p:blipFill>
          <a:blip r:embed="rId5"/>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181945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Een lijst aanmaken</a:t>
            </a:r>
          </a:p>
        </p:txBody>
      </p:sp>
      <p:sp>
        <p:nvSpPr>
          <p:cNvPr id="3" name="Tijdelijke aanduiding voor inhoud 2"/>
          <p:cNvSpPr>
            <a:spLocks noGrp="1"/>
          </p:cNvSpPr>
          <p:nvPr>
            <p:ph idx="1"/>
          </p:nvPr>
        </p:nvSpPr>
        <p:spPr/>
        <p:txBody>
          <a:bodyPr/>
          <a:lstStyle/>
          <a:p>
            <a:endParaRPr lang="nl-BE" dirty="0"/>
          </a:p>
          <a:p>
            <a:r>
              <a:rPr lang="nl-BE" dirty="0"/>
              <a:t>De lijst tonen op het scherm</a:t>
            </a:r>
          </a:p>
          <a:p>
            <a:endParaRPr lang="nl-BE" dirty="0"/>
          </a:p>
          <a:p>
            <a:endParaRPr lang="nl-BE" dirty="0"/>
          </a:p>
          <a:p>
            <a:endParaRPr lang="nl-BE" dirty="0"/>
          </a:p>
          <a:p>
            <a:endParaRPr lang="nl-BE" dirty="0"/>
          </a:p>
          <a:p>
            <a:r>
              <a:rPr lang="nl-BE" dirty="0"/>
              <a:t>Een lege lijst aanmaken</a:t>
            </a:r>
          </a:p>
        </p:txBody>
      </p:sp>
      <p:pic>
        <p:nvPicPr>
          <p:cNvPr id="5" name="Afbeelding 4"/>
          <p:cNvPicPr>
            <a:picLocks noChangeAspect="1"/>
          </p:cNvPicPr>
          <p:nvPr/>
        </p:nvPicPr>
        <p:blipFill>
          <a:blip r:embed="rId2"/>
          <a:stretch>
            <a:fillRect/>
          </a:stretch>
        </p:blipFill>
        <p:spPr>
          <a:xfrm>
            <a:off x="827584" y="2348880"/>
            <a:ext cx="5339260" cy="936104"/>
          </a:xfrm>
          <a:prstGeom prst="rect">
            <a:avLst/>
          </a:prstGeom>
        </p:spPr>
      </p:pic>
      <p:pic>
        <p:nvPicPr>
          <p:cNvPr id="6" name="Afbeelding 5"/>
          <p:cNvPicPr>
            <a:picLocks noChangeAspect="1"/>
          </p:cNvPicPr>
          <p:nvPr/>
        </p:nvPicPr>
        <p:blipFill>
          <a:blip r:embed="rId3"/>
          <a:stretch>
            <a:fillRect/>
          </a:stretch>
        </p:blipFill>
        <p:spPr>
          <a:xfrm>
            <a:off x="827584" y="4943450"/>
            <a:ext cx="4392488" cy="574599"/>
          </a:xfrm>
          <a:prstGeom prst="rect">
            <a:avLst/>
          </a:prstGeom>
        </p:spPr>
      </p:pic>
      <p:pic>
        <p:nvPicPr>
          <p:cNvPr id="7" name="Afbeelding 6"/>
          <p:cNvPicPr>
            <a:picLocks noChangeAspect="1"/>
          </p:cNvPicPr>
          <p:nvPr/>
        </p:nvPicPr>
        <p:blipFill>
          <a:blip r:embed="rId4"/>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313282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Itereren over een lijst</a:t>
            </a:r>
          </a:p>
        </p:txBody>
      </p:sp>
      <p:sp>
        <p:nvSpPr>
          <p:cNvPr id="3" name="Tijdelijke aanduiding voor inhoud 2"/>
          <p:cNvSpPr>
            <a:spLocks noGrp="1"/>
          </p:cNvSpPr>
          <p:nvPr>
            <p:ph idx="1"/>
          </p:nvPr>
        </p:nvSpPr>
        <p:spPr/>
        <p:txBody>
          <a:bodyPr/>
          <a:lstStyle/>
          <a:p>
            <a:endParaRPr lang="en-US" dirty="0"/>
          </a:p>
          <a:p>
            <a:r>
              <a:rPr lang="en-US" dirty="0" err="1">
                <a:ea typeface="ＭＳ Ｐゴシック" panose="020B0600070205080204" pitchFamily="34" charset="-128"/>
              </a:rPr>
              <a:t>Itereren</a:t>
            </a:r>
            <a:r>
              <a:rPr lang="en-US" dirty="0">
                <a:ea typeface="ＭＳ Ｐゴシック" panose="020B0600070205080204" pitchFamily="34" charset="-128"/>
              </a:rPr>
              <a:t> over </a:t>
            </a:r>
            <a:r>
              <a:rPr lang="en-US" dirty="0" err="1">
                <a:ea typeface="ＭＳ Ｐゴシック" panose="020B0600070205080204" pitchFamily="34" charset="-128"/>
              </a:rPr>
              <a:t>een</a:t>
            </a:r>
            <a:r>
              <a:rPr lang="en-US" dirty="0">
                <a:ea typeface="ＭＳ Ｐゴシック" panose="020B0600070205080204" pitchFamily="34" charset="-128"/>
              </a:rPr>
              <a:t> </a:t>
            </a:r>
            <a:r>
              <a:rPr lang="en-US" dirty="0" err="1">
                <a:ea typeface="ＭＳ Ｐゴシック" panose="020B0600070205080204" pitchFamily="34" charset="-128"/>
              </a:rPr>
              <a:t>lijst</a:t>
            </a:r>
            <a:r>
              <a:rPr lang="en-US" dirty="0">
                <a:ea typeface="ＭＳ Ｐゴシック" panose="020B0600070205080204" pitchFamily="34" charset="-128"/>
              </a:rPr>
              <a:t> </a:t>
            </a:r>
            <a:r>
              <a:rPr lang="en-US" dirty="0" err="1">
                <a:ea typeface="ＭＳ Ｐゴシック" panose="020B0600070205080204" pitchFamily="34" charset="-128"/>
              </a:rPr>
              <a:t>betekent</a:t>
            </a:r>
            <a:r>
              <a:rPr lang="en-US" dirty="0">
                <a:ea typeface="ＭＳ Ｐゴシック" panose="020B0600070205080204" pitchFamily="34" charset="-128"/>
              </a:rPr>
              <a:t> </a:t>
            </a:r>
            <a:r>
              <a:rPr lang="en-US" dirty="0" err="1">
                <a:ea typeface="ＭＳ Ｐゴシック" panose="020B0600070205080204" pitchFamily="34" charset="-128"/>
              </a:rPr>
              <a:t>dat</a:t>
            </a:r>
            <a:r>
              <a:rPr lang="en-US" dirty="0">
                <a:ea typeface="ＭＳ Ｐゴシック" panose="020B0600070205080204" pitchFamily="34" charset="-128"/>
              </a:rPr>
              <a:t> je </a:t>
            </a:r>
            <a:r>
              <a:rPr lang="en-US" dirty="0" err="1">
                <a:ea typeface="ＭＳ Ｐゴシック" panose="020B0600070205080204" pitchFamily="34" charset="-128"/>
              </a:rPr>
              <a:t>alle</a:t>
            </a:r>
            <a:r>
              <a:rPr lang="en-US" dirty="0">
                <a:ea typeface="ＭＳ Ｐゴシック" panose="020B0600070205080204" pitchFamily="34" charset="-128"/>
              </a:rPr>
              <a:t> items </a:t>
            </a:r>
            <a:r>
              <a:rPr lang="en-US" dirty="0" err="1">
                <a:ea typeface="ＭＳ Ｐゴシック" panose="020B0600070205080204" pitchFamily="34" charset="-128"/>
              </a:rPr>
              <a:t>uit</a:t>
            </a:r>
            <a:r>
              <a:rPr lang="en-US" dirty="0">
                <a:ea typeface="ＭＳ Ｐゴシック" panose="020B0600070205080204" pitchFamily="34" charset="-128"/>
              </a:rPr>
              <a:t> de </a:t>
            </a:r>
            <a:r>
              <a:rPr lang="en-US" dirty="0" err="1">
                <a:ea typeface="ＭＳ Ｐゴシック" panose="020B0600070205080204" pitchFamily="34" charset="-128"/>
              </a:rPr>
              <a:t>lijst</a:t>
            </a:r>
            <a:r>
              <a:rPr lang="en-US" dirty="0">
                <a:ea typeface="ＭＳ Ｐゴシック" panose="020B0600070205080204" pitchFamily="34" charset="-128"/>
              </a:rPr>
              <a:t> </a:t>
            </a:r>
            <a:r>
              <a:rPr lang="en-US" b="1" u="sng" dirty="0" err="1">
                <a:ea typeface="ＭＳ Ｐゴシック" panose="020B0600070205080204" pitchFamily="34" charset="-128"/>
              </a:rPr>
              <a:t>stap</a:t>
            </a:r>
            <a:r>
              <a:rPr lang="en-US" b="1" u="sng" dirty="0">
                <a:ea typeface="ＭＳ Ｐゴシック" panose="020B0600070205080204" pitchFamily="34" charset="-128"/>
              </a:rPr>
              <a:t> </a:t>
            </a:r>
            <a:r>
              <a:rPr lang="en-US" b="1" u="sng" dirty="0" err="1">
                <a:ea typeface="ＭＳ Ｐゴシック" panose="020B0600070205080204" pitchFamily="34" charset="-128"/>
              </a:rPr>
              <a:t>voor</a:t>
            </a:r>
            <a:r>
              <a:rPr lang="en-US" b="1" u="sng" dirty="0">
                <a:ea typeface="ＭＳ Ｐゴシック" panose="020B0600070205080204" pitchFamily="34" charset="-128"/>
              </a:rPr>
              <a:t> </a:t>
            </a:r>
            <a:r>
              <a:rPr lang="en-US" b="1" u="sng" dirty="0" err="1">
                <a:ea typeface="ＭＳ Ｐゴシック" panose="020B0600070205080204" pitchFamily="34" charset="-128"/>
              </a:rPr>
              <a:t>stap</a:t>
            </a:r>
            <a:r>
              <a:rPr lang="en-US" b="1" u="sng" dirty="0">
                <a:ea typeface="ＭＳ Ｐゴシック" panose="020B0600070205080204" pitchFamily="34" charset="-128"/>
              </a:rPr>
              <a:t> </a:t>
            </a:r>
            <a:r>
              <a:rPr lang="en-US" dirty="0" err="1">
                <a:ea typeface="ＭＳ Ｐゴシック" panose="020B0600070205080204" pitchFamily="34" charset="-128"/>
              </a:rPr>
              <a:t>overloopt</a:t>
            </a:r>
            <a:r>
              <a:rPr lang="en-US" dirty="0">
                <a:ea typeface="ＭＳ Ｐゴシック" panose="020B0600070205080204" pitchFamily="34" charset="-128"/>
              </a:rPr>
              <a:t> tot je het </a:t>
            </a:r>
            <a:r>
              <a:rPr lang="en-US" dirty="0" err="1">
                <a:ea typeface="ＭＳ Ｐゴシック" panose="020B0600070205080204" pitchFamily="34" charset="-128"/>
              </a:rPr>
              <a:t>einde</a:t>
            </a:r>
            <a:r>
              <a:rPr lang="en-US" dirty="0">
                <a:ea typeface="ＭＳ Ｐゴシック" panose="020B0600070205080204" pitchFamily="34" charset="-128"/>
              </a:rPr>
              <a:t> </a:t>
            </a:r>
            <a:r>
              <a:rPr lang="en-US" dirty="0" err="1">
                <a:ea typeface="ＭＳ Ｐゴシック" panose="020B0600070205080204" pitchFamily="34" charset="-128"/>
              </a:rPr>
              <a:t>bereikt</a:t>
            </a:r>
            <a:r>
              <a:rPr lang="en-US" dirty="0">
                <a:ea typeface="ＭＳ Ｐゴシック" panose="020B0600070205080204" pitchFamily="34" charset="-128"/>
              </a:rPr>
              <a:t>.</a:t>
            </a:r>
          </a:p>
          <a:p>
            <a:endParaRPr lang="en-US" dirty="0">
              <a:ea typeface="ＭＳ Ｐゴシック" panose="020B0600070205080204" pitchFamily="34" charset="-128"/>
            </a:endParaRPr>
          </a:p>
          <a:p>
            <a:r>
              <a:rPr lang="en-US" dirty="0">
                <a:ea typeface="ＭＳ Ｐゴシック" panose="020B0600070205080204" pitchFamily="34" charset="-128"/>
              </a:rPr>
              <a:t>Het </a:t>
            </a:r>
            <a:r>
              <a:rPr lang="en-US" dirty="0">
                <a:latin typeface="Courier New" panose="02070309020205020404" pitchFamily="49" charset="0"/>
                <a:ea typeface="ＭＳ Ｐゴシック" panose="020B0600070205080204" pitchFamily="34" charset="-128"/>
                <a:cs typeface="Courier New" panose="02070309020205020404" pitchFamily="49" charset="0"/>
              </a:rPr>
              <a:t>for each</a:t>
            </a:r>
            <a:r>
              <a:rPr lang="en-US" dirty="0">
                <a:ea typeface="ＭＳ Ｐゴシック" panose="020B0600070205080204" pitchFamily="34" charset="-128"/>
              </a:rPr>
              <a:t> </a:t>
            </a:r>
            <a:r>
              <a:rPr lang="en-US" dirty="0" err="1">
                <a:ea typeface="ＭＳ Ｐゴシック" panose="020B0600070205080204" pitchFamily="34" charset="-128"/>
              </a:rPr>
              <a:t>blok</a:t>
            </a:r>
            <a:r>
              <a:rPr lang="en-US" dirty="0">
                <a:ea typeface="ＭＳ Ｐゴシック" panose="020B0600070205080204" pitchFamily="34" charset="-128"/>
              </a:rPr>
              <a:t> </a:t>
            </a:r>
            <a:r>
              <a:rPr lang="en-US" dirty="0" err="1">
                <a:ea typeface="ＭＳ Ｐゴシック" panose="020B0600070205080204" pitchFamily="34" charset="-128"/>
              </a:rPr>
              <a:t>kan</a:t>
            </a:r>
            <a:r>
              <a:rPr lang="en-US" dirty="0">
                <a:ea typeface="ＭＳ Ｐゴシック" panose="020B0600070205080204" pitchFamily="34" charset="-128"/>
              </a:rPr>
              <a:t> </a:t>
            </a:r>
            <a:r>
              <a:rPr lang="en-US" dirty="0" err="1">
                <a:ea typeface="ＭＳ Ｐゴシック" panose="020B0600070205080204" pitchFamily="34" charset="-128"/>
              </a:rPr>
              <a:t>alle</a:t>
            </a:r>
            <a:r>
              <a:rPr lang="en-US" dirty="0">
                <a:ea typeface="ＭＳ Ｐゴシック" panose="020B0600070205080204" pitchFamily="34" charset="-128"/>
              </a:rPr>
              <a:t> items in </a:t>
            </a:r>
            <a:r>
              <a:rPr lang="en-US" dirty="0" err="1">
                <a:ea typeface="ＭＳ Ｐゴシック" panose="020B0600070205080204" pitchFamily="34" charset="-128"/>
              </a:rPr>
              <a:t>een</a:t>
            </a:r>
            <a:r>
              <a:rPr lang="en-US" dirty="0">
                <a:ea typeface="ＭＳ Ｐゴシック" panose="020B0600070205080204" pitchFamily="34" charset="-128"/>
              </a:rPr>
              <a:t> </a:t>
            </a:r>
            <a:r>
              <a:rPr lang="en-US" dirty="0" err="1">
                <a:ea typeface="ＭＳ Ｐゴシック" panose="020B0600070205080204" pitchFamily="34" charset="-128"/>
              </a:rPr>
              <a:t>lijst</a:t>
            </a:r>
            <a:r>
              <a:rPr lang="en-US" dirty="0">
                <a:ea typeface="ＭＳ Ｐゴシック" panose="020B0600070205080204" pitchFamily="34" charset="-128"/>
              </a:rPr>
              <a:t> </a:t>
            </a:r>
            <a:r>
              <a:rPr lang="en-US" dirty="0" err="1">
                <a:ea typeface="ＭＳ Ｐゴシック" panose="020B0600070205080204" pitchFamily="34" charset="-128"/>
              </a:rPr>
              <a:t>overlopen</a:t>
            </a:r>
            <a:r>
              <a:rPr lang="en-US" dirty="0">
                <a:ea typeface="ＭＳ Ｐゴシック" panose="020B0600070205080204" pitchFamily="34" charset="-128"/>
              </a:rPr>
              <a:t>.</a:t>
            </a:r>
          </a:p>
          <a:p>
            <a:endParaRPr lang="en-US" dirty="0">
              <a:ea typeface="ＭＳ Ｐゴシック" panose="020B0600070205080204" pitchFamily="34" charset="-128"/>
            </a:endParaRPr>
          </a:p>
        </p:txBody>
      </p:sp>
      <p:pic>
        <p:nvPicPr>
          <p:cNvPr id="4" name="Afbeelding 3"/>
          <p:cNvPicPr>
            <a:picLocks noChangeAspect="1"/>
          </p:cNvPicPr>
          <p:nvPr/>
        </p:nvPicPr>
        <p:blipFill>
          <a:blip r:embed="rId2"/>
          <a:stretch>
            <a:fillRect/>
          </a:stretch>
        </p:blipFill>
        <p:spPr>
          <a:xfrm>
            <a:off x="540000" y="3528884"/>
            <a:ext cx="3024336" cy="1461196"/>
          </a:xfrm>
          <a:prstGeom prst="rect">
            <a:avLst/>
          </a:prstGeom>
        </p:spPr>
      </p:pic>
      <p:pic>
        <p:nvPicPr>
          <p:cNvPr id="5" name="Afbeelding 4"/>
          <p:cNvPicPr>
            <a:picLocks noChangeAspect="1"/>
          </p:cNvPicPr>
          <p:nvPr/>
        </p:nvPicPr>
        <p:blipFill>
          <a:blip r:embed="rId3"/>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796380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Itereren over een lijst</a:t>
            </a:r>
          </a:p>
        </p:txBody>
      </p:sp>
      <p:sp>
        <p:nvSpPr>
          <p:cNvPr id="3" name="Tijdelijke aanduiding voor inhoud 2"/>
          <p:cNvSpPr>
            <a:spLocks noGrp="1"/>
          </p:cNvSpPr>
          <p:nvPr>
            <p:ph idx="1"/>
          </p:nvPr>
        </p:nvSpPr>
        <p:spPr/>
        <p:txBody>
          <a:bodyPr/>
          <a:lstStyle/>
          <a:p>
            <a:endParaRPr lang="en-US" dirty="0"/>
          </a:p>
          <a:p>
            <a:r>
              <a:rPr lang="en-US" b="1" u="sng" dirty="0">
                <a:ea typeface="ＭＳ Ｐゴシック" panose="020B0600070205080204" pitchFamily="34" charset="-128"/>
              </a:rPr>
              <a:t>De </a:t>
            </a:r>
            <a:r>
              <a:rPr lang="en-US" b="1" u="sng" dirty="0">
                <a:latin typeface="Courier New" panose="02070309020205020404" pitchFamily="49" charset="0"/>
                <a:ea typeface="ＭＳ Ｐゴシック" panose="020B0600070205080204" pitchFamily="34" charset="-128"/>
                <a:cs typeface="Courier New" panose="02070309020205020404" pitchFamily="49" charset="0"/>
              </a:rPr>
              <a:t>for each </a:t>
            </a:r>
            <a:r>
              <a:rPr lang="en-US" b="1" u="sng" dirty="0" err="1">
                <a:ea typeface="ＭＳ Ｐゴシック" panose="020B0600070205080204" pitchFamily="34" charset="-128"/>
              </a:rPr>
              <a:t>lus</a:t>
            </a:r>
            <a:r>
              <a:rPr lang="en-US" b="1" u="sng" dirty="0">
                <a:ea typeface="ＭＳ Ｐゴシック" panose="020B0600070205080204" pitchFamily="34" charset="-128"/>
              </a:rPr>
              <a:t> </a:t>
            </a:r>
            <a:r>
              <a:rPr lang="en-US" b="1" u="sng" dirty="0" err="1">
                <a:ea typeface="ＭＳ Ｐゴシック" panose="020B0600070205080204" pitchFamily="34" charset="-128"/>
              </a:rPr>
              <a:t>werkt</a:t>
            </a:r>
            <a:r>
              <a:rPr lang="en-US" b="1" u="sng" dirty="0">
                <a:ea typeface="ＭＳ Ｐゴシック" panose="020B0600070205080204" pitchFamily="34" charset="-128"/>
              </a:rPr>
              <a:t> op de </a:t>
            </a:r>
            <a:r>
              <a:rPr lang="en-US" b="1" u="sng" dirty="0" err="1">
                <a:ea typeface="ＭＳ Ｐゴシック" panose="020B0600070205080204" pitchFamily="34" charset="-128"/>
              </a:rPr>
              <a:t>volgende</a:t>
            </a:r>
            <a:r>
              <a:rPr lang="en-US" b="1" u="sng" dirty="0">
                <a:ea typeface="ＭＳ Ｐゴシック" panose="020B0600070205080204" pitchFamily="34" charset="-128"/>
              </a:rPr>
              <a:t> </a:t>
            </a:r>
            <a:r>
              <a:rPr lang="en-US" b="1" u="sng" dirty="0" err="1">
                <a:ea typeface="ＭＳ Ｐゴシック" panose="020B0600070205080204" pitchFamily="34" charset="-128"/>
              </a:rPr>
              <a:t>manier</a:t>
            </a:r>
            <a:r>
              <a:rPr lang="en-US" b="1" u="sng" dirty="0">
                <a:ea typeface="ＭＳ Ｐゴシック" panose="020B0600070205080204" pitchFamily="34" charset="-128"/>
              </a:rPr>
              <a:t>:</a:t>
            </a:r>
          </a:p>
          <a:p>
            <a:pPr marL="816837" lvl="1" indent="-457200">
              <a:buFont typeface="+mj-lt"/>
              <a:buAutoNum type="arabicPeriod"/>
            </a:pPr>
            <a:r>
              <a:rPr lang="en-US" sz="1800" dirty="0">
                <a:ea typeface="ＭＳ Ｐゴシック" panose="020B0600070205080204" pitchFamily="34" charset="-128"/>
              </a:rPr>
              <a:t>de </a:t>
            </a:r>
            <a:r>
              <a:rPr lang="en-US" sz="1800" dirty="0" err="1">
                <a:ea typeface="ＭＳ Ｐゴシック" panose="020B0600070205080204" pitchFamily="34" charset="-128"/>
              </a:rPr>
              <a:t>eerste</a:t>
            </a:r>
            <a:r>
              <a:rPr lang="en-US" sz="1800" dirty="0">
                <a:ea typeface="ＭＳ Ｐゴシック" panose="020B0600070205080204" pitchFamily="34" charset="-128"/>
              </a:rPr>
              <a:t> </a:t>
            </a:r>
            <a:r>
              <a:rPr lang="en-US" sz="1800" dirty="0" err="1">
                <a:ea typeface="ＭＳ Ｐゴシック" panose="020B0600070205080204" pitchFamily="34" charset="-128"/>
              </a:rPr>
              <a:t>waarde</a:t>
            </a:r>
            <a:r>
              <a:rPr lang="en-US" sz="1800" dirty="0">
                <a:ea typeface="ＭＳ Ｐゴシック" panose="020B0600070205080204" pitchFamily="34" charset="-128"/>
              </a:rPr>
              <a:t> in de </a:t>
            </a:r>
            <a:r>
              <a:rPr lang="en-US" sz="1800" dirty="0" err="1">
                <a:ea typeface="ＭＳ Ｐゴシック" panose="020B0600070205080204" pitchFamily="34" charset="-128"/>
              </a:rPr>
              <a:t>lijst</a:t>
            </a:r>
            <a:r>
              <a:rPr lang="en-US" sz="1800" dirty="0">
                <a:ea typeface="ＭＳ Ｐゴシック" panose="020B0600070205080204" pitchFamily="34" charset="-128"/>
              </a:rPr>
              <a:t> </a:t>
            </a:r>
            <a:r>
              <a:rPr lang="en-US" sz="1800" dirty="0" err="1">
                <a:ea typeface="ＭＳ Ｐゴシック" panose="020B0600070205080204" pitchFamily="34" charset="-128"/>
              </a:rPr>
              <a:t>wordt</a:t>
            </a:r>
            <a:r>
              <a:rPr lang="en-US" sz="1800" dirty="0">
                <a:ea typeface="ＭＳ Ｐゴシック" panose="020B0600070205080204" pitchFamily="34" charset="-128"/>
              </a:rPr>
              <a:t> </a:t>
            </a:r>
            <a:r>
              <a:rPr lang="en-US" sz="1800" dirty="0" err="1">
                <a:ea typeface="ＭＳ Ｐゴシック" panose="020B0600070205080204" pitchFamily="34" charset="-128"/>
              </a:rPr>
              <a:t>toegekend</a:t>
            </a:r>
            <a:r>
              <a:rPr lang="en-US" sz="1800" dirty="0">
                <a:ea typeface="ＭＳ Ｐゴシック" panose="020B0600070205080204" pitchFamily="34" charset="-128"/>
              </a:rPr>
              <a:t> </a:t>
            </a:r>
            <a:r>
              <a:rPr lang="en-US" sz="1800" dirty="0" err="1">
                <a:ea typeface="ＭＳ Ｐゴシック" panose="020B0600070205080204" pitchFamily="34" charset="-128"/>
              </a:rPr>
              <a:t>aan</a:t>
            </a:r>
            <a:r>
              <a:rPr lang="en-US" sz="1800" dirty="0">
                <a:ea typeface="ＭＳ Ｐゴシック" panose="020B0600070205080204" pitchFamily="34" charset="-128"/>
              </a:rPr>
              <a:t> de </a:t>
            </a:r>
            <a:r>
              <a:rPr lang="en-US" sz="1800" dirty="0">
                <a:latin typeface="Courier New" panose="02070309020205020404" pitchFamily="49" charset="0"/>
                <a:ea typeface="ＭＳ Ｐゴシック" panose="020B0600070205080204" pitchFamily="34" charset="-128"/>
                <a:cs typeface="Courier New" panose="02070309020205020404" pitchFamily="49" charset="0"/>
              </a:rPr>
              <a:t>item</a:t>
            </a:r>
            <a:r>
              <a:rPr lang="en-US" sz="1800" dirty="0">
                <a:ea typeface="ＭＳ Ｐゴシック" panose="020B0600070205080204" pitchFamily="34" charset="-128"/>
              </a:rPr>
              <a:t> </a:t>
            </a:r>
            <a:r>
              <a:rPr lang="en-US" sz="1800" dirty="0" err="1">
                <a:ea typeface="ＭＳ Ｐゴシック" panose="020B0600070205080204" pitchFamily="34" charset="-128"/>
              </a:rPr>
              <a:t>variabele</a:t>
            </a:r>
            <a:r>
              <a:rPr lang="en-US" sz="1800" dirty="0">
                <a:ea typeface="ＭＳ Ｐゴシック" panose="020B0600070205080204" pitchFamily="34" charset="-128"/>
              </a:rPr>
              <a:t>.</a:t>
            </a:r>
          </a:p>
          <a:p>
            <a:pPr marL="816837" lvl="1" indent="-457200">
              <a:buFont typeface="+mj-lt"/>
              <a:buAutoNum type="arabicPeriod"/>
            </a:pPr>
            <a:endParaRPr lang="en-US" sz="1800" dirty="0">
              <a:ea typeface="ＭＳ Ｐゴシック" panose="020B0600070205080204" pitchFamily="34" charset="-128"/>
            </a:endParaRPr>
          </a:p>
          <a:p>
            <a:pPr marL="816837" lvl="1" indent="-457200">
              <a:buFont typeface="+mj-lt"/>
              <a:buAutoNum type="arabicPeriod"/>
            </a:pPr>
            <a:r>
              <a:rPr lang="en-US" sz="1800" dirty="0">
                <a:ea typeface="ＭＳ Ｐゴシック" panose="020B0600070205080204" pitchFamily="34" charset="-128"/>
              </a:rPr>
              <a:t>De </a:t>
            </a:r>
            <a:r>
              <a:rPr lang="en-US" sz="1800" dirty="0" err="1">
                <a:ea typeface="ＭＳ Ｐゴシック" panose="020B0600070205080204" pitchFamily="34" charset="-128"/>
              </a:rPr>
              <a:t>blokken</a:t>
            </a:r>
            <a:r>
              <a:rPr lang="en-US" sz="1800" dirty="0">
                <a:ea typeface="ＭＳ Ｐゴシック" panose="020B0600070205080204" pitchFamily="34" charset="-128"/>
              </a:rPr>
              <a:t> </a:t>
            </a:r>
            <a:r>
              <a:rPr lang="en-US" sz="1800" dirty="0" err="1">
                <a:ea typeface="ＭＳ Ｐゴシック" panose="020B0600070205080204" pitchFamily="34" charset="-128"/>
              </a:rPr>
              <a:t>binnen</a:t>
            </a:r>
            <a:r>
              <a:rPr lang="en-US" sz="1800" dirty="0">
                <a:ea typeface="ＭＳ Ｐゴシック" panose="020B0600070205080204" pitchFamily="34" charset="-128"/>
              </a:rPr>
              <a:t> de </a:t>
            </a:r>
            <a:r>
              <a:rPr lang="en-US" sz="1800" dirty="0">
                <a:latin typeface="Courier New" panose="02070309020205020404" pitchFamily="49" charset="0"/>
                <a:ea typeface="ＭＳ Ｐゴシック" panose="020B0600070205080204" pitchFamily="34" charset="-128"/>
                <a:cs typeface="Courier New" panose="02070309020205020404" pitchFamily="49" charset="0"/>
              </a:rPr>
              <a:t>for each</a:t>
            </a:r>
            <a:r>
              <a:rPr lang="en-US" sz="1800" dirty="0">
                <a:ea typeface="ＭＳ Ｐゴシック" panose="020B0600070205080204" pitchFamily="34" charset="-128"/>
              </a:rPr>
              <a:t> </a:t>
            </a:r>
            <a:r>
              <a:rPr lang="en-US" sz="1800" dirty="0" err="1">
                <a:ea typeface="ＭＳ Ｐゴシック" panose="020B0600070205080204" pitchFamily="34" charset="-128"/>
              </a:rPr>
              <a:t>blok</a:t>
            </a:r>
            <a:r>
              <a:rPr lang="en-US" sz="1800" dirty="0">
                <a:ea typeface="ＭＳ Ｐゴシック" panose="020B0600070205080204" pitchFamily="34" charset="-128"/>
              </a:rPr>
              <a:t> </a:t>
            </a:r>
            <a:r>
              <a:rPr lang="en-US" sz="1800" dirty="0" err="1">
                <a:ea typeface="ＭＳ Ｐゴシック" panose="020B0600070205080204" pitchFamily="34" charset="-128"/>
              </a:rPr>
              <a:t>worden</a:t>
            </a:r>
            <a:r>
              <a:rPr lang="en-US" sz="1800" dirty="0">
                <a:ea typeface="ＭＳ Ｐゴシック" panose="020B0600070205080204" pitchFamily="34" charset="-128"/>
              </a:rPr>
              <a:t> </a:t>
            </a:r>
            <a:r>
              <a:rPr lang="en-US" sz="1800" dirty="0" err="1">
                <a:ea typeface="ＭＳ Ｐゴシック" panose="020B0600070205080204" pitchFamily="34" charset="-128"/>
              </a:rPr>
              <a:t>uitgevoerd</a:t>
            </a:r>
            <a:r>
              <a:rPr lang="en-US" sz="1800" dirty="0">
                <a:ea typeface="ＭＳ Ｐゴシック" panose="020B0600070205080204" pitchFamily="34" charset="-128"/>
              </a:rPr>
              <a:t>.</a:t>
            </a:r>
          </a:p>
          <a:p>
            <a:pPr marL="816837" lvl="1" indent="-457200">
              <a:buFont typeface="+mj-lt"/>
              <a:buAutoNum type="arabicPeriod"/>
            </a:pPr>
            <a:endParaRPr lang="en-US" sz="1800" dirty="0">
              <a:ea typeface="ＭＳ Ｐゴシック" panose="020B0600070205080204" pitchFamily="34" charset="-128"/>
            </a:endParaRPr>
          </a:p>
          <a:p>
            <a:pPr marL="816837" lvl="1" indent="-457200">
              <a:buFont typeface="+mj-lt"/>
              <a:buAutoNum type="arabicPeriod"/>
            </a:pPr>
            <a:r>
              <a:rPr lang="en-US" sz="1800" dirty="0">
                <a:ea typeface="ＭＳ Ｐゴシック" panose="020B0600070205080204" pitchFamily="34" charset="-128"/>
              </a:rPr>
              <a:t>De </a:t>
            </a:r>
            <a:r>
              <a:rPr lang="en-US" sz="1800" dirty="0" err="1">
                <a:ea typeface="ＭＳ Ｐゴシック" panose="020B0600070205080204" pitchFamily="34" charset="-128"/>
              </a:rPr>
              <a:t>volgende</a:t>
            </a:r>
            <a:r>
              <a:rPr lang="en-US" sz="1800" dirty="0">
                <a:ea typeface="ＭＳ Ｐゴシック" panose="020B0600070205080204" pitchFamily="34" charset="-128"/>
              </a:rPr>
              <a:t> </a:t>
            </a:r>
            <a:r>
              <a:rPr lang="en-US" sz="1800" dirty="0" err="1">
                <a:ea typeface="ＭＳ Ｐゴシック" panose="020B0600070205080204" pitchFamily="34" charset="-128"/>
              </a:rPr>
              <a:t>waarde</a:t>
            </a:r>
            <a:r>
              <a:rPr lang="en-US" sz="1800" dirty="0">
                <a:ea typeface="ＭＳ Ｐゴシック" panose="020B0600070205080204" pitchFamily="34" charset="-128"/>
              </a:rPr>
              <a:t> in de </a:t>
            </a:r>
            <a:r>
              <a:rPr lang="en-US" sz="1800" dirty="0" err="1">
                <a:ea typeface="ＭＳ Ｐゴシック" panose="020B0600070205080204" pitchFamily="34" charset="-128"/>
              </a:rPr>
              <a:t>lijst</a:t>
            </a:r>
            <a:r>
              <a:rPr lang="en-US" sz="1800" dirty="0">
                <a:ea typeface="ＭＳ Ｐゴシック" panose="020B0600070205080204" pitchFamily="34" charset="-128"/>
              </a:rPr>
              <a:t> </a:t>
            </a:r>
            <a:r>
              <a:rPr lang="en-US" sz="1800" dirty="0" err="1">
                <a:ea typeface="ＭＳ Ｐゴシック" panose="020B0600070205080204" pitchFamily="34" charset="-128"/>
              </a:rPr>
              <a:t>wordt</a:t>
            </a:r>
            <a:r>
              <a:rPr lang="en-US" sz="1800" dirty="0">
                <a:ea typeface="ＭＳ Ｐゴシック" panose="020B0600070205080204" pitchFamily="34" charset="-128"/>
              </a:rPr>
              <a:t> </a:t>
            </a:r>
            <a:r>
              <a:rPr lang="en-US" sz="1800" dirty="0" err="1">
                <a:ea typeface="ＭＳ Ｐゴシック" panose="020B0600070205080204" pitchFamily="34" charset="-128"/>
              </a:rPr>
              <a:t>toegekend</a:t>
            </a:r>
            <a:r>
              <a:rPr lang="en-US" sz="1800" dirty="0">
                <a:ea typeface="ＭＳ Ｐゴシック" panose="020B0600070205080204" pitchFamily="34" charset="-128"/>
              </a:rPr>
              <a:t> </a:t>
            </a:r>
            <a:r>
              <a:rPr lang="en-US" sz="1800" dirty="0" err="1">
                <a:ea typeface="ＭＳ Ｐゴシック" panose="020B0600070205080204" pitchFamily="34" charset="-128"/>
              </a:rPr>
              <a:t>aan</a:t>
            </a:r>
            <a:r>
              <a:rPr lang="en-US" sz="1800" dirty="0">
                <a:ea typeface="ＭＳ Ｐゴシック" panose="020B0600070205080204" pitchFamily="34" charset="-128"/>
              </a:rPr>
              <a:t> de </a:t>
            </a:r>
            <a:r>
              <a:rPr lang="en-US" sz="1800" dirty="0">
                <a:latin typeface="Courier New" panose="02070309020205020404" pitchFamily="49" charset="0"/>
                <a:ea typeface="ＭＳ Ｐゴシック" panose="020B0600070205080204" pitchFamily="34" charset="-128"/>
                <a:cs typeface="Courier New" panose="02070309020205020404" pitchFamily="49" charset="0"/>
              </a:rPr>
              <a:t>item</a:t>
            </a:r>
            <a:r>
              <a:rPr lang="en-US" sz="1800" dirty="0">
                <a:ea typeface="ＭＳ Ｐゴシック" panose="020B0600070205080204" pitchFamily="34" charset="-128"/>
              </a:rPr>
              <a:t> </a:t>
            </a:r>
            <a:r>
              <a:rPr lang="en-US" sz="1800" dirty="0" err="1">
                <a:ea typeface="ＭＳ Ｐゴシック" panose="020B0600070205080204" pitchFamily="34" charset="-128"/>
              </a:rPr>
              <a:t>variabele</a:t>
            </a:r>
            <a:r>
              <a:rPr lang="en-US" sz="1800" dirty="0">
                <a:ea typeface="ＭＳ Ｐゴシック" panose="020B0600070205080204" pitchFamily="34" charset="-128"/>
              </a:rPr>
              <a:t>.</a:t>
            </a:r>
          </a:p>
          <a:p>
            <a:pPr marL="816837" lvl="1" indent="-457200">
              <a:buFont typeface="+mj-lt"/>
              <a:buAutoNum type="arabicPeriod"/>
            </a:pPr>
            <a:endParaRPr lang="en-US" sz="1800" dirty="0">
              <a:ea typeface="ＭＳ Ｐゴシック" panose="020B0600070205080204" pitchFamily="34" charset="-128"/>
            </a:endParaRPr>
          </a:p>
          <a:p>
            <a:pPr marL="816837" lvl="1" indent="-457200">
              <a:buFont typeface="+mj-lt"/>
              <a:buAutoNum type="arabicPeriod"/>
            </a:pPr>
            <a:r>
              <a:rPr lang="en-US" sz="1800" dirty="0">
                <a:ea typeface="ＭＳ Ｐゴシック" panose="020B0600070205080204" pitchFamily="34" charset="-128"/>
              </a:rPr>
              <a:t>De </a:t>
            </a:r>
            <a:r>
              <a:rPr lang="en-US" sz="1800" dirty="0" err="1">
                <a:ea typeface="ＭＳ Ｐゴシック" panose="020B0600070205080204" pitchFamily="34" charset="-128"/>
              </a:rPr>
              <a:t>blokken</a:t>
            </a:r>
            <a:r>
              <a:rPr lang="en-US" sz="1800" dirty="0">
                <a:ea typeface="ＭＳ Ｐゴシック" panose="020B0600070205080204" pitchFamily="34" charset="-128"/>
              </a:rPr>
              <a:t> </a:t>
            </a:r>
            <a:r>
              <a:rPr lang="en-US" sz="1800" dirty="0" err="1">
                <a:ea typeface="ＭＳ Ｐゴシック" panose="020B0600070205080204" pitchFamily="34" charset="-128"/>
              </a:rPr>
              <a:t>binnen</a:t>
            </a:r>
            <a:r>
              <a:rPr lang="en-US" sz="1800" dirty="0">
                <a:ea typeface="ＭＳ Ｐゴシック" panose="020B0600070205080204" pitchFamily="34" charset="-128"/>
              </a:rPr>
              <a:t> de </a:t>
            </a:r>
            <a:r>
              <a:rPr lang="en-US" sz="1800" dirty="0">
                <a:latin typeface="Courier New" panose="02070309020205020404" pitchFamily="49" charset="0"/>
                <a:ea typeface="ＭＳ Ｐゴシック" panose="020B0600070205080204" pitchFamily="34" charset="-128"/>
                <a:cs typeface="Courier New" panose="02070309020205020404" pitchFamily="49" charset="0"/>
              </a:rPr>
              <a:t>for each</a:t>
            </a:r>
            <a:r>
              <a:rPr lang="en-US" sz="1800" dirty="0">
                <a:ea typeface="ＭＳ Ｐゴシック" panose="020B0600070205080204" pitchFamily="34" charset="-128"/>
              </a:rPr>
              <a:t> </a:t>
            </a:r>
            <a:r>
              <a:rPr lang="en-US" sz="1800" dirty="0" err="1">
                <a:ea typeface="ＭＳ Ｐゴシック" panose="020B0600070205080204" pitchFamily="34" charset="-128"/>
              </a:rPr>
              <a:t>blok</a:t>
            </a:r>
            <a:r>
              <a:rPr lang="en-US" sz="1800" dirty="0">
                <a:ea typeface="ＭＳ Ｐゴシック" panose="020B0600070205080204" pitchFamily="34" charset="-128"/>
              </a:rPr>
              <a:t> </a:t>
            </a:r>
            <a:r>
              <a:rPr lang="en-US" sz="1800" dirty="0" err="1">
                <a:ea typeface="ＭＳ Ｐゴシック" panose="020B0600070205080204" pitchFamily="34" charset="-128"/>
              </a:rPr>
              <a:t>worden</a:t>
            </a:r>
            <a:r>
              <a:rPr lang="en-US" sz="1800" dirty="0">
                <a:ea typeface="ＭＳ Ｐゴシック" panose="020B0600070205080204" pitchFamily="34" charset="-128"/>
              </a:rPr>
              <a:t> </a:t>
            </a:r>
            <a:r>
              <a:rPr lang="en-US" sz="1800" dirty="0" err="1">
                <a:ea typeface="ＭＳ Ｐゴシック" panose="020B0600070205080204" pitchFamily="34" charset="-128"/>
              </a:rPr>
              <a:t>opnieuw</a:t>
            </a:r>
            <a:r>
              <a:rPr lang="en-US" sz="1800" dirty="0">
                <a:ea typeface="ＭＳ Ｐゴシック" panose="020B0600070205080204" pitchFamily="34" charset="-128"/>
              </a:rPr>
              <a:t> </a:t>
            </a:r>
            <a:r>
              <a:rPr lang="en-US" sz="1800" dirty="0" err="1">
                <a:ea typeface="ＭＳ Ｐゴシック" panose="020B0600070205080204" pitchFamily="34" charset="-128"/>
              </a:rPr>
              <a:t>uitgevoerd</a:t>
            </a:r>
            <a:r>
              <a:rPr lang="en-US" sz="1800" dirty="0">
                <a:ea typeface="ＭＳ Ｐゴシック" panose="020B0600070205080204" pitchFamily="34" charset="-128"/>
              </a:rPr>
              <a:t>.</a:t>
            </a:r>
          </a:p>
          <a:p>
            <a:pPr marL="816837" lvl="1" indent="-457200">
              <a:buFont typeface="+mj-lt"/>
              <a:buAutoNum type="arabicPeriod"/>
            </a:pPr>
            <a:endParaRPr lang="en-US" sz="1800" dirty="0">
              <a:ea typeface="ＭＳ Ｐゴシック" panose="020B0600070205080204" pitchFamily="34" charset="-128"/>
            </a:endParaRPr>
          </a:p>
          <a:p>
            <a:pPr marL="816837" lvl="1" indent="-457200">
              <a:buFont typeface="+mj-lt"/>
              <a:buAutoNum type="arabicPeriod"/>
            </a:pPr>
            <a:r>
              <a:rPr lang="en-US" sz="1800" dirty="0" err="1">
                <a:ea typeface="ＭＳ Ｐゴシック" panose="020B0600070205080204" pitchFamily="34" charset="-128"/>
              </a:rPr>
              <a:t>Dit</a:t>
            </a:r>
            <a:r>
              <a:rPr lang="en-US" sz="1800" dirty="0">
                <a:ea typeface="ＭＳ Ｐゴシック" panose="020B0600070205080204" pitchFamily="34" charset="-128"/>
              </a:rPr>
              <a:t> </a:t>
            </a:r>
            <a:r>
              <a:rPr lang="en-US" sz="1800" dirty="0" err="1">
                <a:ea typeface="ＭＳ Ｐゴシック" panose="020B0600070205080204" pitchFamily="34" charset="-128"/>
              </a:rPr>
              <a:t>gaat</a:t>
            </a:r>
            <a:r>
              <a:rPr lang="en-US" sz="1800" dirty="0">
                <a:ea typeface="ＭＳ Ｐゴシック" panose="020B0600070205080204" pitchFamily="34" charset="-128"/>
              </a:rPr>
              <a:t> </a:t>
            </a:r>
            <a:r>
              <a:rPr lang="en-US" sz="1800" dirty="0" err="1">
                <a:ea typeface="ＭＳ Ｐゴシック" panose="020B0600070205080204" pitchFamily="34" charset="-128"/>
              </a:rPr>
              <a:t>verder</a:t>
            </a:r>
            <a:r>
              <a:rPr lang="en-US" sz="1800" dirty="0">
                <a:ea typeface="ＭＳ Ｐゴシック" panose="020B0600070205080204" pitchFamily="34" charset="-128"/>
              </a:rPr>
              <a:t> </a:t>
            </a:r>
            <a:r>
              <a:rPr lang="en-US" sz="1800" dirty="0" err="1">
                <a:ea typeface="ＭＳ Ｐゴシック" panose="020B0600070205080204" pitchFamily="34" charset="-128"/>
              </a:rPr>
              <a:t>totdat</a:t>
            </a:r>
            <a:r>
              <a:rPr lang="en-US" sz="1800" dirty="0">
                <a:ea typeface="ＭＳ Ｐゴシック" panose="020B0600070205080204" pitchFamily="34" charset="-128"/>
              </a:rPr>
              <a:t> de </a:t>
            </a:r>
            <a:r>
              <a:rPr lang="en-US" sz="1800" dirty="0" err="1">
                <a:ea typeface="ＭＳ Ｐゴシック" panose="020B0600070205080204" pitchFamily="34" charset="-128"/>
              </a:rPr>
              <a:t>laatste</a:t>
            </a:r>
            <a:r>
              <a:rPr lang="en-US" sz="1800" dirty="0">
                <a:ea typeface="ＭＳ Ｐゴシック" panose="020B0600070205080204" pitchFamily="34" charset="-128"/>
              </a:rPr>
              <a:t> </a:t>
            </a:r>
            <a:r>
              <a:rPr lang="en-US" sz="1800" dirty="0" err="1">
                <a:ea typeface="ＭＳ Ｐゴシック" panose="020B0600070205080204" pitchFamily="34" charset="-128"/>
              </a:rPr>
              <a:t>waarde</a:t>
            </a:r>
            <a:r>
              <a:rPr lang="en-US" sz="1800" dirty="0">
                <a:ea typeface="ＭＳ Ｐゴシック" panose="020B0600070205080204" pitchFamily="34" charset="-128"/>
              </a:rPr>
              <a:t> in de </a:t>
            </a:r>
            <a:r>
              <a:rPr lang="en-US" sz="1800" dirty="0" err="1">
                <a:ea typeface="ＭＳ Ｐゴシック" panose="020B0600070205080204" pitchFamily="34" charset="-128"/>
              </a:rPr>
              <a:t>lijst</a:t>
            </a:r>
            <a:r>
              <a:rPr lang="en-US" sz="1800" dirty="0">
                <a:ea typeface="ＭＳ Ｐゴシック" panose="020B0600070205080204" pitchFamily="34" charset="-128"/>
              </a:rPr>
              <a:t> is </a:t>
            </a:r>
            <a:r>
              <a:rPr lang="en-US" sz="1800" dirty="0" err="1">
                <a:ea typeface="ＭＳ Ｐゴシック" panose="020B0600070205080204" pitchFamily="34" charset="-128"/>
              </a:rPr>
              <a:t>toegekend</a:t>
            </a:r>
            <a:r>
              <a:rPr lang="en-US" sz="1800" dirty="0">
                <a:ea typeface="ＭＳ Ｐゴシック" panose="020B0600070205080204" pitchFamily="34" charset="-128"/>
              </a:rPr>
              <a:t> </a:t>
            </a:r>
            <a:r>
              <a:rPr lang="en-US" sz="1800" dirty="0" err="1">
                <a:ea typeface="ＭＳ Ｐゴシック" panose="020B0600070205080204" pitchFamily="34" charset="-128"/>
              </a:rPr>
              <a:t>aan</a:t>
            </a:r>
            <a:r>
              <a:rPr lang="en-US" sz="1800" dirty="0">
                <a:ea typeface="ＭＳ Ｐゴシック" panose="020B0600070205080204" pitchFamily="34" charset="-128"/>
              </a:rPr>
              <a:t> de </a:t>
            </a:r>
            <a:r>
              <a:rPr lang="en-US" sz="1800" dirty="0">
                <a:latin typeface="Courier New" panose="02070309020205020404" pitchFamily="49" charset="0"/>
                <a:ea typeface="ＭＳ Ｐゴシック" panose="020B0600070205080204" pitchFamily="34" charset="-128"/>
                <a:cs typeface="Courier New" panose="02070309020205020404" pitchFamily="49" charset="0"/>
              </a:rPr>
              <a:t>item</a:t>
            </a:r>
            <a:r>
              <a:rPr lang="en-US" sz="1800" dirty="0">
                <a:ea typeface="ＭＳ Ｐゴシック" panose="020B0600070205080204" pitchFamily="34" charset="-128"/>
              </a:rPr>
              <a:t> </a:t>
            </a:r>
            <a:r>
              <a:rPr lang="en-US" sz="1800" dirty="0" err="1">
                <a:ea typeface="ＭＳ Ｐゴシック" panose="020B0600070205080204" pitchFamily="34" charset="-128"/>
              </a:rPr>
              <a:t>variabele</a:t>
            </a:r>
            <a:r>
              <a:rPr lang="en-US" sz="1800" dirty="0">
                <a:ea typeface="ＭＳ Ｐゴシック" panose="020B0600070205080204" pitchFamily="34" charset="-128"/>
              </a:rPr>
              <a:t>.</a:t>
            </a:r>
          </a:p>
        </p:txBody>
      </p:sp>
      <p:pic>
        <p:nvPicPr>
          <p:cNvPr id="4" name="Afbeelding 3"/>
          <p:cNvPicPr>
            <a:picLocks noChangeAspect="1"/>
          </p:cNvPicPr>
          <p:nvPr/>
        </p:nvPicPr>
        <p:blipFill>
          <a:blip r:embed="rId2"/>
          <a:stretch>
            <a:fillRect/>
          </a:stretch>
        </p:blipFill>
        <p:spPr>
          <a:xfrm>
            <a:off x="5834856" y="23588"/>
            <a:ext cx="3024336" cy="1461196"/>
          </a:xfrm>
          <a:prstGeom prst="rect">
            <a:avLst/>
          </a:prstGeom>
        </p:spPr>
      </p:pic>
    </p:spTree>
    <p:extLst>
      <p:ext uri="{BB962C8B-B14F-4D97-AF65-F5344CB8AC3E}">
        <p14:creationId xmlns:p14="http://schemas.microsoft.com/office/powerpoint/2010/main" val="2919095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Itereren over een lijst</a:t>
            </a:r>
          </a:p>
        </p:txBody>
      </p:sp>
      <p:pic>
        <p:nvPicPr>
          <p:cNvPr id="9" name="Afbeelding 8"/>
          <p:cNvPicPr>
            <a:picLocks noChangeAspect="1"/>
          </p:cNvPicPr>
          <p:nvPr/>
        </p:nvPicPr>
        <p:blipFill>
          <a:blip r:embed="rId2"/>
          <a:stretch>
            <a:fillRect/>
          </a:stretch>
        </p:blipFill>
        <p:spPr>
          <a:xfrm>
            <a:off x="750168" y="3666728"/>
            <a:ext cx="5334000" cy="914400"/>
          </a:xfrm>
          <a:prstGeom prst="rect">
            <a:avLst/>
          </a:prstGeom>
        </p:spPr>
      </p:pic>
      <p:pic>
        <p:nvPicPr>
          <p:cNvPr id="10" name="Afbeelding 9"/>
          <p:cNvPicPr>
            <a:picLocks noChangeAspect="1"/>
          </p:cNvPicPr>
          <p:nvPr/>
        </p:nvPicPr>
        <p:blipFill>
          <a:blip r:embed="rId3"/>
          <a:stretch>
            <a:fillRect/>
          </a:stretch>
        </p:blipFill>
        <p:spPr>
          <a:xfrm>
            <a:off x="755576" y="2981325"/>
            <a:ext cx="2152650" cy="447675"/>
          </a:xfrm>
          <a:prstGeom prst="rect">
            <a:avLst/>
          </a:prstGeom>
        </p:spPr>
      </p:pic>
      <p:pic>
        <p:nvPicPr>
          <p:cNvPr id="11" name="Afbeelding 10"/>
          <p:cNvPicPr>
            <a:picLocks noChangeAspect="1"/>
          </p:cNvPicPr>
          <p:nvPr/>
        </p:nvPicPr>
        <p:blipFill>
          <a:blip r:embed="rId4"/>
          <a:stretch>
            <a:fillRect/>
          </a:stretch>
        </p:blipFill>
        <p:spPr>
          <a:xfrm>
            <a:off x="769658" y="1405571"/>
            <a:ext cx="3314700" cy="1400175"/>
          </a:xfrm>
          <a:prstGeom prst="rect">
            <a:avLst/>
          </a:prstGeom>
        </p:spPr>
      </p:pic>
      <p:pic>
        <p:nvPicPr>
          <p:cNvPr id="6" name="Afbeelding 5"/>
          <p:cNvPicPr>
            <a:picLocks noChangeAspect="1"/>
          </p:cNvPicPr>
          <p:nvPr/>
        </p:nvPicPr>
        <p:blipFill>
          <a:blip r:embed="rId5"/>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827896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Een item selecteren</a:t>
            </a:r>
          </a:p>
        </p:txBody>
      </p:sp>
      <p:sp>
        <p:nvSpPr>
          <p:cNvPr id="2" name="Tijdelijke aanduiding voor inhoud 1"/>
          <p:cNvSpPr>
            <a:spLocks noGrp="1"/>
          </p:cNvSpPr>
          <p:nvPr>
            <p:ph idx="1"/>
          </p:nvPr>
        </p:nvSpPr>
        <p:spPr/>
        <p:txBody>
          <a:bodyPr/>
          <a:lstStyle/>
          <a:p>
            <a:r>
              <a:rPr lang="nl-BE" dirty="0"/>
              <a:t>Gebruik</a:t>
            </a:r>
            <a:r>
              <a:rPr lang="nl-BE" dirty="0">
                <a:latin typeface="Courier New" panose="02070309020205020404" pitchFamily="49" charset="0"/>
                <a:cs typeface="Courier New" panose="02070309020205020404" pitchFamily="49" charset="0"/>
              </a:rPr>
              <a:t> select list item list </a:t>
            </a:r>
            <a:r>
              <a:rPr lang="nl-BE" dirty="0"/>
              <a:t>als je een item in de lijst wilt selecteren.</a:t>
            </a:r>
          </a:p>
          <a:p>
            <a:endParaRPr lang="nl-BE" dirty="0"/>
          </a:p>
          <a:p>
            <a:r>
              <a:rPr lang="nl-BE" b="1" u="sng" dirty="0"/>
              <a:t>Het eerste item heeft index 1</a:t>
            </a:r>
            <a:r>
              <a:rPr lang="nl-BE" dirty="0"/>
              <a:t>.</a:t>
            </a:r>
          </a:p>
          <a:p>
            <a:endParaRPr lang="nl-BE" dirty="0"/>
          </a:p>
          <a:p>
            <a:r>
              <a:rPr lang="nl-BE" dirty="0"/>
              <a:t>Als je 10 items hebt in je lijst, en je probeert het item op positie 11 te selecteren, dan zal je </a:t>
            </a:r>
            <a:r>
              <a:rPr lang="nl-BE" dirty="0" err="1"/>
              <a:t>app</a:t>
            </a:r>
            <a:r>
              <a:rPr lang="nl-BE" dirty="0"/>
              <a:t> </a:t>
            </a:r>
            <a:r>
              <a:rPr lang="nl-BE" b="1" u="sng" dirty="0"/>
              <a:t>crashen</a:t>
            </a:r>
            <a:r>
              <a:rPr lang="nl-BE" dirty="0"/>
              <a:t>!!!</a:t>
            </a:r>
          </a:p>
        </p:txBody>
      </p:sp>
      <p:pic>
        <p:nvPicPr>
          <p:cNvPr id="3" name="Afbeelding 2"/>
          <p:cNvPicPr>
            <a:picLocks noChangeAspect="1"/>
          </p:cNvPicPr>
          <p:nvPr/>
        </p:nvPicPr>
        <p:blipFill>
          <a:blip r:embed="rId2"/>
          <a:stretch>
            <a:fillRect/>
          </a:stretch>
        </p:blipFill>
        <p:spPr>
          <a:xfrm>
            <a:off x="755576" y="4501213"/>
            <a:ext cx="2290225" cy="855689"/>
          </a:xfrm>
          <a:prstGeom prst="rect">
            <a:avLst/>
          </a:prstGeom>
        </p:spPr>
      </p:pic>
      <p:pic>
        <p:nvPicPr>
          <p:cNvPr id="4" name="Afbeelding 3"/>
          <p:cNvPicPr>
            <a:picLocks noChangeAspect="1"/>
          </p:cNvPicPr>
          <p:nvPr/>
        </p:nvPicPr>
        <p:blipFill>
          <a:blip r:embed="rId3"/>
          <a:stretch>
            <a:fillRect/>
          </a:stretch>
        </p:blipFill>
        <p:spPr>
          <a:xfrm>
            <a:off x="4071370" y="4549550"/>
            <a:ext cx="3561485" cy="823666"/>
          </a:xfrm>
          <a:prstGeom prst="rect">
            <a:avLst/>
          </a:prstGeom>
        </p:spPr>
      </p:pic>
      <p:sp>
        <p:nvSpPr>
          <p:cNvPr id="5" name="PIJL-RECHTS 4"/>
          <p:cNvSpPr/>
          <p:nvPr/>
        </p:nvSpPr>
        <p:spPr>
          <a:xfrm>
            <a:off x="3203848" y="4725144"/>
            <a:ext cx="648072" cy="432048"/>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Afbeelding 7"/>
          <p:cNvPicPr>
            <a:picLocks noChangeAspect="1"/>
          </p:cNvPicPr>
          <p:nvPr/>
        </p:nvPicPr>
        <p:blipFill>
          <a:blip r:embed="rId4"/>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203395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Items toevoegen</a:t>
            </a:r>
          </a:p>
        </p:txBody>
      </p:sp>
      <p:sp>
        <p:nvSpPr>
          <p:cNvPr id="3" name="Tijdelijke aanduiding voor inhoud 2"/>
          <p:cNvSpPr>
            <a:spLocks noGrp="1"/>
          </p:cNvSpPr>
          <p:nvPr>
            <p:ph idx="1"/>
          </p:nvPr>
        </p:nvSpPr>
        <p:spPr/>
        <p:txBody>
          <a:bodyPr/>
          <a:lstStyle/>
          <a:p>
            <a:r>
              <a:rPr lang="nl-BE" b="1" u="sng" dirty="0" err="1"/>
              <a:t>Appending</a:t>
            </a:r>
            <a:r>
              <a:rPr lang="nl-BE" dirty="0"/>
              <a:t> :: een item</a:t>
            </a:r>
            <a:r>
              <a:rPr lang="nl-BE" dirty="0">
                <a:sym typeface="Wingdings" panose="05000000000000000000" pitchFamily="2" charset="2"/>
              </a:rPr>
              <a:t> op het </a:t>
            </a:r>
            <a:r>
              <a:rPr lang="nl-BE" u="sng" dirty="0">
                <a:sym typeface="Wingdings" panose="05000000000000000000" pitchFamily="2" charset="2"/>
              </a:rPr>
              <a:t>einde</a:t>
            </a:r>
            <a:r>
              <a:rPr lang="nl-BE" dirty="0">
                <a:sym typeface="Wingdings" panose="05000000000000000000" pitchFamily="2" charset="2"/>
              </a:rPr>
              <a:t> van de lijst toevoegen</a:t>
            </a:r>
            <a:endParaRPr lang="nl-BE" dirty="0"/>
          </a:p>
          <a:p>
            <a:endParaRPr lang="nl-BE" dirty="0"/>
          </a:p>
          <a:p>
            <a:endParaRPr lang="nl-BE" dirty="0"/>
          </a:p>
          <a:p>
            <a:endParaRPr lang="nl-BE" dirty="0"/>
          </a:p>
          <a:p>
            <a:r>
              <a:rPr lang="nl-BE" b="1" u="sng" dirty="0" err="1"/>
              <a:t>Inserting</a:t>
            </a:r>
            <a:r>
              <a:rPr lang="nl-BE" dirty="0"/>
              <a:t> :: een item</a:t>
            </a:r>
            <a:r>
              <a:rPr lang="nl-BE" dirty="0">
                <a:sym typeface="Wingdings" panose="05000000000000000000" pitchFamily="2" charset="2"/>
              </a:rPr>
              <a:t> in het </a:t>
            </a:r>
            <a:r>
              <a:rPr lang="nl-BE" u="sng" dirty="0">
                <a:sym typeface="Wingdings" panose="05000000000000000000" pitchFamily="2" charset="2"/>
              </a:rPr>
              <a:t>midden</a:t>
            </a:r>
            <a:r>
              <a:rPr lang="nl-BE" dirty="0">
                <a:sym typeface="Wingdings" panose="05000000000000000000" pitchFamily="2" charset="2"/>
              </a:rPr>
              <a:t> van de lijst toevoegen</a:t>
            </a:r>
            <a:endParaRPr lang="nl-BE" dirty="0"/>
          </a:p>
        </p:txBody>
      </p:sp>
      <p:pic>
        <p:nvPicPr>
          <p:cNvPr id="4" name="Afbeelding 3"/>
          <p:cNvPicPr>
            <a:picLocks noChangeAspect="1"/>
          </p:cNvPicPr>
          <p:nvPr/>
        </p:nvPicPr>
        <p:blipFill>
          <a:blip r:embed="rId2"/>
          <a:stretch>
            <a:fillRect/>
          </a:stretch>
        </p:blipFill>
        <p:spPr>
          <a:xfrm>
            <a:off x="755576" y="1844824"/>
            <a:ext cx="2736304" cy="957033"/>
          </a:xfrm>
          <a:prstGeom prst="rect">
            <a:avLst/>
          </a:prstGeom>
        </p:spPr>
      </p:pic>
      <p:pic>
        <p:nvPicPr>
          <p:cNvPr id="5" name="Afbeelding 4"/>
          <p:cNvPicPr>
            <a:picLocks noChangeAspect="1"/>
          </p:cNvPicPr>
          <p:nvPr/>
        </p:nvPicPr>
        <p:blipFill>
          <a:blip r:embed="rId3"/>
          <a:stretch>
            <a:fillRect/>
          </a:stretch>
        </p:blipFill>
        <p:spPr>
          <a:xfrm>
            <a:off x="732768" y="3759262"/>
            <a:ext cx="2111040" cy="1174266"/>
          </a:xfrm>
          <a:prstGeom prst="rect">
            <a:avLst/>
          </a:prstGeom>
        </p:spPr>
      </p:pic>
      <p:pic>
        <p:nvPicPr>
          <p:cNvPr id="6" name="Afbeelding 5"/>
          <p:cNvPicPr>
            <a:picLocks noChangeAspect="1"/>
          </p:cNvPicPr>
          <p:nvPr/>
        </p:nvPicPr>
        <p:blipFill>
          <a:blip r:embed="rId4"/>
          <a:stretch>
            <a:fillRect/>
          </a:stretch>
        </p:blipFill>
        <p:spPr>
          <a:xfrm>
            <a:off x="4644008" y="1916832"/>
            <a:ext cx="4089722" cy="813017"/>
          </a:xfrm>
          <a:prstGeom prst="rect">
            <a:avLst/>
          </a:prstGeom>
        </p:spPr>
      </p:pic>
      <p:pic>
        <p:nvPicPr>
          <p:cNvPr id="7" name="Afbeelding 6"/>
          <p:cNvPicPr>
            <a:picLocks noChangeAspect="1"/>
          </p:cNvPicPr>
          <p:nvPr/>
        </p:nvPicPr>
        <p:blipFill>
          <a:blip r:embed="rId5"/>
          <a:stretch>
            <a:fillRect/>
          </a:stretch>
        </p:blipFill>
        <p:spPr>
          <a:xfrm>
            <a:off x="4716016" y="3759262"/>
            <a:ext cx="3168352" cy="1096316"/>
          </a:xfrm>
          <a:prstGeom prst="rect">
            <a:avLst/>
          </a:prstGeom>
        </p:spPr>
      </p:pic>
      <p:sp>
        <p:nvSpPr>
          <p:cNvPr id="8" name="PIJL-RECHTS 7"/>
          <p:cNvSpPr/>
          <p:nvPr/>
        </p:nvSpPr>
        <p:spPr>
          <a:xfrm>
            <a:off x="3779912" y="2071312"/>
            <a:ext cx="648072" cy="504056"/>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PIJL-RECHTS 8"/>
          <p:cNvSpPr/>
          <p:nvPr/>
        </p:nvSpPr>
        <p:spPr>
          <a:xfrm>
            <a:off x="3779912" y="4077072"/>
            <a:ext cx="648072" cy="504056"/>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p:cNvPicPr>
            <a:picLocks noChangeAspect="1"/>
          </p:cNvPicPr>
          <p:nvPr/>
        </p:nvPicPr>
        <p:blipFill>
          <a:blip r:embed="rId6"/>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143323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Items verwijderen of vervangen</a:t>
            </a:r>
          </a:p>
        </p:txBody>
      </p:sp>
      <p:sp>
        <p:nvSpPr>
          <p:cNvPr id="3" name="Tijdelijke aanduiding voor inhoud 2"/>
          <p:cNvSpPr>
            <a:spLocks noGrp="1"/>
          </p:cNvSpPr>
          <p:nvPr>
            <p:ph idx="1"/>
          </p:nvPr>
        </p:nvSpPr>
        <p:spPr/>
        <p:txBody>
          <a:bodyPr/>
          <a:lstStyle/>
          <a:p>
            <a:r>
              <a:rPr lang="nl-BE" b="1" u="sng" dirty="0" err="1"/>
              <a:t>Remove</a:t>
            </a:r>
            <a:r>
              <a:rPr lang="nl-BE" dirty="0"/>
              <a:t> :: een item verwijderen</a:t>
            </a:r>
          </a:p>
          <a:p>
            <a:endParaRPr lang="nl-BE" dirty="0"/>
          </a:p>
          <a:p>
            <a:endParaRPr lang="nl-BE" dirty="0"/>
          </a:p>
          <a:p>
            <a:endParaRPr lang="nl-BE" dirty="0"/>
          </a:p>
          <a:p>
            <a:endParaRPr lang="nl-BE" dirty="0"/>
          </a:p>
          <a:p>
            <a:r>
              <a:rPr lang="nl-BE" b="1" u="sng" dirty="0" err="1"/>
              <a:t>Replace</a:t>
            </a:r>
            <a:r>
              <a:rPr lang="nl-BE" dirty="0"/>
              <a:t> :: een item vervangen</a:t>
            </a:r>
          </a:p>
        </p:txBody>
      </p:sp>
      <p:pic>
        <p:nvPicPr>
          <p:cNvPr id="4" name="Afbeelding 3"/>
          <p:cNvPicPr>
            <a:picLocks noChangeAspect="1"/>
          </p:cNvPicPr>
          <p:nvPr/>
        </p:nvPicPr>
        <p:blipFill>
          <a:blip r:embed="rId2"/>
          <a:stretch>
            <a:fillRect/>
          </a:stretch>
        </p:blipFill>
        <p:spPr>
          <a:xfrm>
            <a:off x="35496" y="1916832"/>
            <a:ext cx="3112465" cy="1152128"/>
          </a:xfrm>
          <a:prstGeom prst="rect">
            <a:avLst/>
          </a:prstGeom>
        </p:spPr>
      </p:pic>
      <p:pic>
        <p:nvPicPr>
          <p:cNvPr id="5" name="Afbeelding 4"/>
          <p:cNvPicPr>
            <a:picLocks noChangeAspect="1"/>
          </p:cNvPicPr>
          <p:nvPr/>
        </p:nvPicPr>
        <p:blipFill>
          <a:blip r:embed="rId3"/>
          <a:stretch>
            <a:fillRect/>
          </a:stretch>
        </p:blipFill>
        <p:spPr>
          <a:xfrm>
            <a:off x="32277" y="4334014"/>
            <a:ext cx="3115684" cy="1646356"/>
          </a:xfrm>
          <a:prstGeom prst="rect">
            <a:avLst/>
          </a:prstGeom>
        </p:spPr>
      </p:pic>
      <p:pic>
        <p:nvPicPr>
          <p:cNvPr id="6" name="Afbeelding 5"/>
          <p:cNvPicPr>
            <a:picLocks noChangeAspect="1"/>
          </p:cNvPicPr>
          <p:nvPr/>
        </p:nvPicPr>
        <p:blipFill>
          <a:blip r:embed="rId4"/>
          <a:stretch>
            <a:fillRect/>
          </a:stretch>
        </p:blipFill>
        <p:spPr>
          <a:xfrm>
            <a:off x="3790898" y="4311123"/>
            <a:ext cx="5320825" cy="1620123"/>
          </a:xfrm>
          <a:prstGeom prst="rect">
            <a:avLst/>
          </a:prstGeom>
        </p:spPr>
      </p:pic>
      <p:pic>
        <p:nvPicPr>
          <p:cNvPr id="7" name="Afbeelding 6"/>
          <p:cNvPicPr>
            <a:picLocks noChangeAspect="1"/>
          </p:cNvPicPr>
          <p:nvPr/>
        </p:nvPicPr>
        <p:blipFill>
          <a:blip r:embed="rId5"/>
          <a:stretch>
            <a:fillRect/>
          </a:stretch>
        </p:blipFill>
        <p:spPr>
          <a:xfrm>
            <a:off x="3995936" y="1916832"/>
            <a:ext cx="4856282" cy="1088197"/>
          </a:xfrm>
          <a:prstGeom prst="rect">
            <a:avLst/>
          </a:prstGeom>
        </p:spPr>
      </p:pic>
      <p:sp>
        <p:nvSpPr>
          <p:cNvPr id="8" name="PIJL-RECHTS 7"/>
          <p:cNvSpPr/>
          <p:nvPr/>
        </p:nvSpPr>
        <p:spPr>
          <a:xfrm>
            <a:off x="3347864" y="2204864"/>
            <a:ext cx="475311" cy="504056"/>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PIJL-RECHTS 8"/>
          <p:cNvSpPr/>
          <p:nvPr/>
        </p:nvSpPr>
        <p:spPr>
          <a:xfrm>
            <a:off x="3262919" y="4905164"/>
            <a:ext cx="475311" cy="504056"/>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p:cNvPicPr>
            <a:picLocks noChangeAspect="1"/>
          </p:cNvPicPr>
          <p:nvPr/>
        </p:nvPicPr>
        <p:blipFill>
          <a:blip r:embed="rId6"/>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4194207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Een item opzoeken</a:t>
            </a:r>
          </a:p>
        </p:txBody>
      </p:sp>
      <p:sp>
        <p:nvSpPr>
          <p:cNvPr id="3" name="Tijdelijke aanduiding voor inhoud 2"/>
          <p:cNvSpPr>
            <a:spLocks noGrp="1"/>
          </p:cNvSpPr>
          <p:nvPr>
            <p:ph idx="1"/>
          </p:nvPr>
        </p:nvSpPr>
        <p:spPr/>
        <p:txBody>
          <a:bodyPr/>
          <a:lstStyle/>
          <a:p>
            <a:r>
              <a:rPr lang="nl-BE" b="1" u="sng" dirty="0"/>
              <a:t>Bestaat het item in de lijst? </a:t>
            </a:r>
          </a:p>
          <a:p>
            <a:pPr marL="0" indent="0">
              <a:buNone/>
            </a:pPr>
            <a:r>
              <a:rPr lang="nl-BE" dirty="0"/>
              <a:t>	[geeft een </a:t>
            </a:r>
            <a:r>
              <a:rPr lang="nl-BE" dirty="0" err="1">
                <a:latin typeface="Courier New" panose="02070309020205020404" pitchFamily="49" charset="0"/>
                <a:cs typeface="Courier New" panose="02070309020205020404" pitchFamily="49" charset="0"/>
              </a:rPr>
              <a:t>Boolean</a:t>
            </a:r>
            <a:r>
              <a:rPr lang="nl-BE" dirty="0"/>
              <a:t> terug]</a:t>
            </a:r>
          </a:p>
          <a:p>
            <a:endParaRPr lang="nl-BE" dirty="0"/>
          </a:p>
          <a:p>
            <a:endParaRPr lang="nl-BE" dirty="0"/>
          </a:p>
          <a:p>
            <a:endParaRPr lang="nl-BE" dirty="0"/>
          </a:p>
          <a:p>
            <a:r>
              <a:rPr lang="nl-BE" b="1" u="sng" dirty="0"/>
              <a:t>Waar bevindt het item zich in de lijst? </a:t>
            </a:r>
          </a:p>
          <a:p>
            <a:pPr marL="0" indent="0">
              <a:buNone/>
            </a:pPr>
            <a:r>
              <a:rPr lang="nl-BE" dirty="0"/>
              <a:t>	[geeft een </a:t>
            </a:r>
            <a:r>
              <a:rPr lang="nl-BE" dirty="0">
                <a:latin typeface="Courier New" panose="02070309020205020404" pitchFamily="49" charset="0"/>
                <a:cs typeface="Courier New" panose="02070309020205020404" pitchFamily="49" charset="0"/>
              </a:rPr>
              <a:t>integer</a:t>
            </a:r>
            <a:r>
              <a:rPr lang="nl-BE" dirty="0"/>
              <a:t> terug]</a:t>
            </a:r>
          </a:p>
        </p:txBody>
      </p:sp>
      <p:pic>
        <p:nvPicPr>
          <p:cNvPr id="4" name="Afbeelding 3"/>
          <p:cNvPicPr>
            <a:picLocks noChangeAspect="1"/>
          </p:cNvPicPr>
          <p:nvPr/>
        </p:nvPicPr>
        <p:blipFill>
          <a:blip r:embed="rId2"/>
          <a:stretch>
            <a:fillRect/>
          </a:stretch>
        </p:blipFill>
        <p:spPr>
          <a:xfrm>
            <a:off x="183834" y="2316814"/>
            <a:ext cx="2450610" cy="1010877"/>
          </a:xfrm>
          <a:prstGeom prst="rect">
            <a:avLst/>
          </a:prstGeom>
        </p:spPr>
      </p:pic>
      <p:pic>
        <p:nvPicPr>
          <p:cNvPr id="5" name="Afbeelding 4"/>
          <p:cNvPicPr>
            <a:picLocks noChangeAspect="1"/>
          </p:cNvPicPr>
          <p:nvPr/>
        </p:nvPicPr>
        <p:blipFill>
          <a:blip r:embed="rId3"/>
          <a:stretch>
            <a:fillRect/>
          </a:stretch>
        </p:blipFill>
        <p:spPr>
          <a:xfrm>
            <a:off x="141992" y="4939317"/>
            <a:ext cx="2283235" cy="956105"/>
          </a:xfrm>
          <a:prstGeom prst="rect">
            <a:avLst/>
          </a:prstGeom>
        </p:spPr>
      </p:pic>
      <p:pic>
        <p:nvPicPr>
          <p:cNvPr id="6" name="Afbeelding 5"/>
          <p:cNvPicPr>
            <a:picLocks noChangeAspect="1"/>
          </p:cNvPicPr>
          <p:nvPr/>
        </p:nvPicPr>
        <p:blipFill>
          <a:blip r:embed="rId4"/>
          <a:stretch>
            <a:fillRect/>
          </a:stretch>
        </p:blipFill>
        <p:spPr>
          <a:xfrm>
            <a:off x="3535073" y="2316815"/>
            <a:ext cx="3922444" cy="1069757"/>
          </a:xfrm>
          <a:prstGeom prst="rect">
            <a:avLst/>
          </a:prstGeom>
        </p:spPr>
      </p:pic>
      <p:pic>
        <p:nvPicPr>
          <p:cNvPr id="7" name="Afbeelding 6"/>
          <p:cNvPicPr>
            <a:picLocks noChangeAspect="1"/>
          </p:cNvPicPr>
          <p:nvPr/>
        </p:nvPicPr>
        <p:blipFill>
          <a:blip r:embed="rId5"/>
          <a:stretch>
            <a:fillRect/>
          </a:stretch>
        </p:blipFill>
        <p:spPr>
          <a:xfrm>
            <a:off x="3535073" y="4956398"/>
            <a:ext cx="4148225" cy="983600"/>
          </a:xfrm>
          <a:prstGeom prst="rect">
            <a:avLst/>
          </a:prstGeom>
        </p:spPr>
      </p:pic>
      <p:sp>
        <p:nvSpPr>
          <p:cNvPr id="8" name="PIJL-RECHTS 7"/>
          <p:cNvSpPr/>
          <p:nvPr/>
        </p:nvSpPr>
        <p:spPr>
          <a:xfrm>
            <a:off x="2843808" y="5168912"/>
            <a:ext cx="504056" cy="432048"/>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PIJL-RECHTS 8"/>
          <p:cNvSpPr/>
          <p:nvPr/>
        </p:nvSpPr>
        <p:spPr>
          <a:xfrm>
            <a:off x="2843808" y="2564904"/>
            <a:ext cx="504056" cy="432048"/>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p:cNvPicPr>
            <a:picLocks noChangeAspect="1"/>
          </p:cNvPicPr>
          <p:nvPr/>
        </p:nvPicPr>
        <p:blipFill>
          <a:blip r:embed="rId6"/>
          <a:stretch>
            <a:fillRect/>
          </a:stretch>
        </p:blipFill>
        <p:spPr>
          <a:xfrm>
            <a:off x="7601869" y="116632"/>
            <a:ext cx="1440160" cy="1080120"/>
          </a:xfrm>
          <a:prstGeom prst="rect">
            <a:avLst/>
          </a:prstGeom>
        </p:spPr>
      </p:pic>
    </p:spTree>
    <p:extLst>
      <p:ext uri="{BB962C8B-B14F-4D97-AF65-F5344CB8AC3E}">
        <p14:creationId xmlns:p14="http://schemas.microsoft.com/office/powerpoint/2010/main" val="4052633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2772248" y="525837"/>
            <a:ext cx="3008313" cy="895100"/>
          </a:xfrm>
        </p:spPr>
        <p:txBody>
          <a:bodyPr>
            <a:normAutofit fontScale="90000"/>
          </a:bodyPr>
          <a:lstStyle/>
          <a:p>
            <a:pPr algn="ctr"/>
            <a:r>
              <a:rPr lang="nl-BE" dirty="0"/>
              <a:t>een </a:t>
            </a:r>
            <a:r>
              <a:rPr lang="nl-BE" dirty="0" err="1"/>
              <a:t>App</a:t>
            </a:r>
            <a:br>
              <a:rPr lang="nl-BE" dirty="0"/>
            </a:br>
            <a:r>
              <a:rPr lang="nl-BE" dirty="0"/>
              <a:t>= </a:t>
            </a:r>
            <a:br>
              <a:rPr lang="nl-BE" dirty="0"/>
            </a:br>
            <a:r>
              <a:rPr lang="nl-BE" dirty="0"/>
              <a:t>een verzameling </a:t>
            </a:r>
            <a:br>
              <a:rPr lang="nl-BE" dirty="0"/>
            </a:br>
            <a:r>
              <a:rPr lang="nl-BE" dirty="0"/>
              <a:t>event </a:t>
            </a:r>
            <a:r>
              <a:rPr lang="nl-BE" dirty="0" err="1"/>
              <a:t>handlers</a:t>
            </a:r>
            <a:endParaRPr lang="nl-BE" dirty="0"/>
          </a:p>
        </p:txBody>
      </p:sp>
      <p:sp>
        <p:nvSpPr>
          <p:cNvPr id="8" name="Tijdelijke aanduiding voor tekst 7"/>
          <p:cNvSpPr>
            <a:spLocks noGrp="1"/>
          </p:cNvSpPr>
          <p:nvPr>
            <p:ph type="body" sz="half" idx="2"/>
          </p:nvPr>
        </p:nvSpPr>
        <p:spPr>
          <a:xfrm>
            <a:off x="3131840" y="1420938"/>
            <a:ext cx="3008313" cy="4356000"/>
          </a:xfrm>
        </p:spPr>
        <p:txBody>
          <a:bodyPr>
            <a:normAutofit fontScale="77500" lnSpcReduction="20000"/>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Een sequentie van instructies als gevolg van een event</a:t>
            </a:r>
          </a:p>
        </p:txBody>
      </p:sp>
      <p:pic>
        <p:nvPicPr>
          <p:cNvPr id="2" name="Afbeelding 1"/>
          <p:cNvPicPr>
            <a:picLocks noChangeAspect="1"/>
          </p:cNvPicPr>
          <p:nvPr/>
        </p:nvPicPr>
        <p:blipFill>
          <a:blip r:embed="rId2"/>
          <a:stretch>
            <a:fillRect/>
          </a:stretch>
        </p:blipFill>
        <p:spPr>
          <a:xfrm>
            <a:off x="2735229" y="2879551"/>
            <a:ext cx="3276931" cy="2911550"/>
          </a:xfrm>
          <a:prstGeom prst="rect">
            <a:avLst/>
          </a:prstGeom>
        </p:spPr>
      </p:pic>
      <p:pic>
        <p:nvPicPr>
          <p:cNvPr id="3" name="Afbeelding 2"/>
          <p:cNvPicPr>
            <a:picLocks noChangeAspect="1"/>
          </p:cNvPicPr>
          <p:nvPr/>
        </p:nvPicPr>
        <p:blipFill>
          <a:blip r:embed="rId3"/>
          <a:stretch>
            <a:fillRect/>
          </a:stretch>
        </p:blipFill>
        <p:spPr>
          <a:xfrm>
            <a:off x="4399625" y="1844824"/>
            <a:ext cx="2864296" cy="896491"/>
          </a:xfrm>
          <a:prstGeom prst="rect">
            <a:avLst/>
          </a:prstGeom>
        </p:spPr>
      </p:pic>
      <p:pic>
        <p:nvPicPr>
          <p:cNvPr id="4" name="Afbeelding 3"/>
          <p:cNvPicPr>
            <a:picLocks noChangeAspect="1"/>
          </p:cNvPicPr>
          <p:nvPr/>
        </p:nvPicPr>
        <p:blipFill>
          <a:blip r:embed="rId4"/>
          <a:stretch>
            <a:fillRect/>
          </a:stretch>
        </p:blipFill>
        <p:spPr>
          <a:xfrm>
            <a:off x="1331640" y="1844824"/>
            <a:ext cx="2736304" cy="896491"/>
          </a:xfrm>
          <a:prstGeom prst="rect">
            <a:avLst/>
          </a:prstGeom>
        </p:spPr>
      </p:pic>
      <p:pic>
        <p:nvPicPr>
          <p:cNvPr id="7" name="Afbeelding 6"/>
          <p:cNvPicPr>
            <a:picLocks noChangeAspect="1"/>
          </p:cNvPicPr>
          <p:nvPr/>
        </p:nvPicPr>
        <p:blipFill>
          <a:blip r:embed="rId5"/>
          <a:stretch>
            <a:fillRect/>
          </a:stretch>
        </p:blipFill>
        <p:spPr>
          <a:xfrm>
            <a:off x="5559816" y="739983"/>
            <a:ext cx="1137468" cy="666792"/>
          </a:xfrm>
          <a:prstGeom prst="rect">
            <a:avLst/>
          </a:prstGeom>
        </p:spPr>
      </p:pic>
    </p:spTree>
    <p:extLst>
      <p:ext uri="{BB962C8B-B14F-4D97-AF65-F5344CB8AC3E}">
        <p14:creationId xmlns:p14="http://schemas.microsoft.com/office/powerpoint/2010/main" val="271037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1668029" y="324109"/>
            <a:ext cx="2741837" cy="2056378"/>
          </a:xfrm>
          <a:prstGeom prst="rect">
            <a:avLst/>
          </a:prstGeom>
        </p:spPr>
      </p:pic>
      <p:sp>
        <p:nvSpPr>
          <p:cNvPr id="5" name="Tekstvak 4"/>
          <p:cNvSpPr txBox="1"/>
          <p:nvPr/>
        </p:nvSpPr>
        <p:spPr>
          <a:xfrm>
            <a:off x="4759379" y="228913"/>
            <a:ext cx="2247731" cy="2246769"/>
          </a:xfrm>
          <a:prstGeom prst="rect">
            <a:avLst/>
          </a:prstGeom>
          <a:noFill/>
        </p:spPr>
        <p:txBody>
          <a:bodyPr wrap="none" rtlCol="0">
            <a:spAutoFit/>
          </a:bodyPr>
          <a:lstStyle/>
          <a:p>
            <a:pPr marL="285750" indent="-285750">
              <a:buFont typeface="Arial" panose="020B0604020202020204" pitchFamily="34" charset="0"/>
              <a:buChar char="•"/>
            </a:pPr>
            <a:r>
              <a:rPr lang="nl-BE" sz="2000" dirty="0">
                <a:latin typeface="Agency FB" panose="020B0503020202020204" pitchFamily="34" charset="0"/>
              </a:rPr>
              <a:t>Een lijst aanmaken</a:t>
            </a:r>
          </a:p>
          <a:p>
            <a:pPr marL="285750" indent="-285750">
              <a:buFont typeface="Arial" panose="020B0604020202020204" pitchFamily="34" charset="0"/>
              <a:buChar char="•"/>
            </a:pPr>
            <a:r>
              <a:rPr lang="nl-BE" sz="2000" dirty="0">
                <a:latin typeface="Agency FB" panose="020B0503020202020204" pitchFamily="34" charset="0"/>
              </a:rPr>
              <a:t>Itereren over een lijst</a:t>
            </a:r>
          </a:p>
          <a:p>
            <a:pPr marL="285750" indent="-285750">
              <a:buFont typeface="Arial" panose="020B0604020202020204" pitchFamily="34" charset="0"/>
              <a:buChar char="•"/>
            </a:pPr>
            <a:r>
              <a:rPr lang="nl-BE" sz="2000" dirty="0">
                <a:latin typeface="Agency FB" panose="020B0503020202020204" pitchFamily="34" charset="0"/>
              </a:rPr>
              <a:t>Een item selecteren</a:t>
            </a:r>
          </a:p>
          <a:p>
            <a:pPr marL="285750" indent="-285750">
              <a:buFont typeface="Arial" panose="020B0604020202020204" pitchFamily="34" charset="0"/>
              <a:buChar char="•"/>
            </a:pPr>
            <a:r>
              <a:rPr lang="nl-BE" sz="2000" dirty="0">
                <a:latin typeface="Agency FB" panose="020B0503020202020204" pitchFamily="34" charset="0"/>
              </a:rPr>
              <a:t>Items toevoegen</a:t>
            </a:r>
          </a:p>
          <a:p>
            <a:pPr marL="285750" indent="-285750">
              <a:buFont typeface="Arial" panose="020B0604020202020204" pitchFamily="34" charset="0"/>
              <a:buChar char="•"/>
            </a:pPr>
            <a:r>
              <a:rPr lang="nl-BE" sz="2000" dirty="0">
                <a:latin typeface="Agency FB" panose="020B0503020202020204" pitchFamily="34" charset="0"/>
              </a:rPr>
              <a:t>Items verwijderen</a:t>
            </a:r>
          </a:p>
          <a:p>
            <a:pPr marL="285750" indent="-285750">
              <a:buFont typeface="Arial" panose="020B0604020202020204" pitchFamily="34" charset="0"/>
              <a:buChar char="•"/>
            </a:pPr>
            <a:r>
              <a:rPr lang="nl-BE" sz="2000" dirty="0">
                <a:latin typeface="Agency FB" panose="020B0503020202020204" pitchFamily="34" charset="0"/>
              </a:rPr>
              <a:t>Items vervangen</a:t>
            </a:r>
          </a:p>
          <a:p>
            <a:pPr marL="285750" indent="-285750">
              <a:buFont typeface="Arial" panose="020B0604020202020204" pitchFamily="34" charset="0"/>
              <a:buChar char="•"/>
            </a:pPr>
            <a:r>
              <a:rPr lang="nl-BE" sz="2000" dirty="0">
                <a:latin typeface="Agency FB" panose="020B0503020202020204" pitchFamily="34" charset="0"/>
              </a:rPr>
              <a:t>Een item opzoeken</a:t>
            </a:r>
          </a:p>
        </p:txBody>
      </p:sp>
      <p:pic>
        <p:nvPicPr>
          <p:cNvPr id="1032" name="Picture 8" descr="https://encrypted-tbn3.gstatic.com/images?q=tbn:ANd9GcTt4_b8IvNmFcF0Rw6rOBTiATKCpu5mezrQeptqMWfZnXcb8q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85" y="3747474"/>
            <a:ext cx="2859342" cy="1625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ontspanjehier.com/Uploaded_files/Zelf/Ontspanjedoen%20-%20Workshops%20en%20cursussen/boodschappenlij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296" y="3652279"/>
            <a:ext cx="1218949" cy="1803315"/>
          </a:xfrm>
          <a:prstGeom prst="rect">
            <a:avLst/>
          </a:prstGeom>
          <a:noFill/>
          <a:extLst>
            <a:ext uri="{909E8E84-426E-40DD-AFC4-6F175D3DCCD1}">
              <a14:hiddenFill xmlns:a14="http://schemas.microsoft.com/office/drawing/2010/main">
                <a:solidFill>
                  <a:srgbClr val="FFFFFF"/>
                </a:solidFill>
              </a14:hiddenFill>
            </a:ext>
          </a:extLst>
        </p:spPr>
      </p:pic>
      <p:sp>
        <p:nvSpPr>
          <p:cNvPr id="8" name="PIJL-RECHTS 7"/>
          <p:cNvSpPr/>
          <p:nvPr/>
        </p:nvSpPr>
        <p:spPr>
          <a:xfrm rot="2229563">
            <a:off x="4616302" y="2776613"/>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RECHTS 13"/>
          <p:cNvSpPr/>
          <p:nvPr/>
        </p:nvSpPr>
        <p:spPr>
          <a:xfrm rot="8411401">
            <a:off x="2568803" y="2738265"/>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kstvak 1"/>
          <p:cNvSpPr txBox="1"/>
          <p:nvPr/>
        </p:nvSpPr>
        <p:spPr>
          <a:xfrm>
            <a:off x="971600" y="5623232"/>
            <a:ext cx="1885453"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Test Scores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9" name="Tekstvak 8"/>
          <p:cNvSpPr txBox="1"/>
          <p:nvPr/>
        </p:nvSpPr>
        <p:spPr>
          <a:xfrm>
            <a:off x="4409866" y="5613176"/>
            <a:ext cx="1996059" cy="369332"/>
          </a:xfrm>
          <a:prstGeom prst="rect">
            <a:avLst/>
          </a:prstGeom>
          <a:noFill/>
        </p:spPr>
        <p:txBody>
          <a:bodyPr wrap="none" rtlCol="0">
            <a:spAutoFit/>
          </a:bodyPr>
          <a:lstStyle/>
          <a:p>
            <a:r>
              <a:rPr lang="nl-BE" dirty="0" err="1">
                <a:latin typeface="Aharoni" panose="02010803020104030203" pitchFamily="2" charset="-79"/>
                <a:cs typeface="Aharoni" panose="02010803020104030203" pitchFamily="2" charset="-79"/>
              </a:rPr>
              <a:t>Grocery</a:t>
            </a:r>
            <a:r>
              <a:rPr lang="nl-BE" dirty="0">
                <a:latin typeface="Aharoni" panose="02010803020104030203" pitchFamily="2" charset="-79"/>
                <a:cs typeface="Aharoni" panose="02010803020104030203" pitchFamily="2" charset="-79"/>
              </a:rPr>
              <a:t> List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10" name="Afgeronde rechthoek 9"/>
          <p:cNvSpPr/>
          <p:nvPr/>
        </p:nvSpPr>
        <p:spPr>
          <a:xfrm>
            <a:off x="395536" y="3429000"/>
            <a:ext cx="3312368" cy="2736304"/>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3553263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Test Scores </a:t>
            </a:r>
            <a:r>
              <a:rPr lang="nl-BE" dirty="0" err="1"/>
              <a:t>App</a:t>
            </a:r>
            <a:endParaRPr lang="nl-BE" dirty="0"/>
          </a:p>
        </p:txBody>
      </p:sp>
      <p:sp>
        <p:nvSpPr>
          <p:cNvPr id="3" name="Tijdelijke aanduiding voor inhoud 2"/>
          <p:cNvSpPr>
            <a:spLocks noGrp="1"/>
          </p:cNvSpPr>
          <p:nvPr>
            <p:ph idx="1"/>
          </p:nvPr>
        </p:nvSpPr>
        <p:spPr/>
        <p:txBody>
          <a:bodyPr/>
          <a:lstStyle/>
          <a:p>
            <a:endParaRPr lang="nl-BE" dirty="0"/>
          </a:p>
          <a:p>
            <a:r>
              <a:rPr lang="nl-BE" dirty="0"/>
              <a:t>Maak een lijst aan met 5 scores</a:t>
            </a:r>
          </a:p>
          <a:p>
            <a:r>
              <a:rPr lang="nl-BE" dirty="0"/>
              <a:t>Toon de scores in de lijst op het scherm</a:t>
            </a:r>
          </a:p>
          <a:p>
            <a:endParaRPr lang="nl-BE" dirty="0"/>
          </a:p>
          <a:p>
            <a:r>
              <a:rPr lang="nl-BE" dirty="0"/>
              <a:t>Bereken het gemiddelde van de scores</a:t>
            </a:r>
          </a:p>
          <a:p>
            <a:r>
              <a:rPr lang="nl-BE" dirty="0"/>
              <a:t>Toon het gemiddelde op het scherm</a:t>
            </a:r>
          </a:p>
          <a:p>
            <a:endParaRPr lang="nl-BE" dirty="0"/>
          </a:p>
          <a:p>
            <a:r>
              <a:rPr lang="nl-BE" dirty="0"/>
              <a:t>Voeg een score toe achteraan de rij</a:t>
            </a:r>
          </a:p>
          <a:p>
            <a:r>
              <a:rPr lang="nl-BE" dirty="0"/>
              <a:t>Verwijder een score die voorkomt in de rij</a:t>
            </a:r>
          </a:p>
          <a:p>
            <a:endParaRPr lang="nl-BE" dirty="0"/>
          </a:p>
          <a:p>
            <a:endParaRPr lang="nl-BE" dirty="0"/>
          </a:p>
        </p:txBody>
      </p:sp>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sp>
        <p:nvSpPr>
          <p:cNvPr id="5" name="Rechthoek 4"/>
          <p:cNvSpPr/>
          <p:nvPr/>
        </p:nvSpPr>
        <p:spPr>
          <a:xfrm>
            <a:off x="395536" y="1700808"/>
            <a:ext cx="6336704" cy="100811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6" name="Rechthoek 5"/>
          <p:cNvSpPr/>
          <p:nvPr/>
        </p:nvSpPr>
        <p:spPr>
          <a:xfrm>
            <a:off x="395536" y="3222040"/>
            <a:ext cx="6336704" cy="100811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7" name="Rechthoek 6"/>
          <p:cNvSpPr/>
          <p:nvPr/>
        </p:nvSpPr>
        <p:spPr>
          <a:xfrm>
            <a:off x="395536" y="4743272"/>
            <a:ext cx="6336704" cy="100811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739107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107504" y="116632"/>
            <a:ext cx="7210425" cy="2733675"/>
          </a:xfrm>
          <a:prstGeom prst="rect">
            <a:avLst/>
          </a:prstGeom>
        </p:spPr>
      </p:pic>
      <p:pic>
        <p:nvPicPr>
          <p:cNvPr id="5" name="Afbeelding 4"/>
          <p:cNvPicPr>
            <a:picLocks noChangeAspect="1"/>
          </p:cNvPicPr>
          <p:nvPr/>
        </p:nvPicPr>
        <p:blipFill>
          <a:blip r:embed="rId3"/>
          <a:stretch>
            <a:fillRect/>
          </a:stretch>
        </p:blipFill>
        <p:spPr>
          <a:xfrm>
            <a:off x="7596336" y="260648"/>
            <a:ext cx="1396105" cy="792549"/>
          </a:xfrm>
          <a:prstGeom prst="rect">
            <a:avLst/>
          </a:prstGeom>
        </p:spPr>
      </p:pic>
      <p:pic>
        <p:nvPicPr>
          <p:cNvPr id="6" name="Afbeelding 5"/>
          <p:cNvPicPr>
            <a:picLocks noChangeAspect="1"/>
          </p:cNvPicPr>
          <p:nvPr/>
        </p:nvPicPr>
        <p:blipFill>
          <a:blip r:embed="rId4"/>
          <a:stretch>
            <a:fillRect/>
          </a:stretch>
        </p:blipFill>
        <p:spPr>
          <a:xfrm>
            <a:off x="7334185" y="1185955"/>
            <a:ext cx="1658256" cy="1664352"/>
          </a:xfrm>
          <a:prstGeom prst="rect">
            <a:avLst/>
          </a:prstGeom>
        </p:spPr>
      </p:pic>
      <p:pic>
        <p:nvPicPr>
          <p:cNvPr id="8" name="Afbeelding 7"/>
          <p:cNvPicPr>
            <a:picLocks noChangeAspect="1"/>
          </p:cNvPicPr>
          <p:nvPr/>
        </p:nvPicPr>
        <p:blipFill>
          <a:blip r:embed="rId5"/>
          <a:stretch>
            <a:fillRect/>
          </a:stretch>
        </p:blipFill>
        <p:spPr>
          <a:xfrm>
            <a:off x="2843808" y="2983065"/>
            <a:ext cx="5275226" cy="2952328"/>
          </a:xfrm>
          <a:prstGeom prst="rect">
            <a:avLst/>
          </a:prstGeom>
        </p:spPr>
      </p:pic>
      <p:pic>
        <p:nvPicPr>
          <p:cNvPr id="9" name="Afbeelding 8"/>
          <p:cNvPicPr>
            <a:picLocks noChangeAspect="1"/>
          </p:cNvPicPr>
          <p:nvPr/>
        </p:nvPicPr>
        <p:blipFill>
          <a:blip r:embed="rId6"/>
          <a:stretch>
            <a:fillRect/>
          </a:stretch>
        </p:blipFill>
        <p:spPr>
          <a:xfrm>
            <a:off x="381743" y="2983066"/>
            <a:ext cx="2275092" cy="2952328"/>
          </a:xfrm>
          <a:prstGeom prst="rect">
            <a:avLst/>
          </a:prstGeom>
        </p:spPr>
      </p:pic>
    </p:spTree>
    <p:extLst>
      <p:ext uri="{BB962C8B-B14F-4D97-AF65-F5344CB8AC3E}">
        <p14:creationId xmlns:p14="http://schemas.microsoft.com/office/powerpoint/2010/main" val="1626982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pic>
        <p:nvPicPr>
          <p:cNvPr id="5" name="Afbeelding 4"/>
          <p:cNvPicPr>
            <a:picLocks noChangeAspect="1"/>
          </p:cNvPicPr>
          <p:nvPr/>
        </p:nvPicPr>
        <p:blipFill>
          <a:blip r:embed="rId3"/>
          <a:stretch>
            <a:fillRect/>
          </a:stretch>
        </p:blipFill>
        <p:spPr>
          <a:xfrm>
            <a:off x="179512" y="44624"/>
            <a:ext cx="7134225" cy="1257300"/>
          </a:xfrm>
          <a:prstGeom prst="rect">
            <a:avLst/>
          </a:prstGeom>
        </p:spPr>
      </p:pic>
      <p:pic>
        <p:nvPicPr>
          <p:cNvPr id="6" name="Afbeelding 5"/>
          <p:cNvPicPr>
            <a:picLocks noChangeAspect="1"/>
          </p:cNvPicPr>
          <p:nvPr/>
        </p:nvPicPr>
        <p:blipFill>
          <a:blip r:embed="rId4"/>
          <a:stretch>
            <a:fillRect/>
          </a:stretch>
        </p:blipFill>
        <p:spPr>
          <a:xfrm>
            <a:off x="549805" y="2085974"/>
            <a:ext cx="3343275" cy="1343025"/>
          </a:xfrm>
          <a:prstGeom prst="rect">
            <a:avLst/>
          </a:prstGeom>
        </p:spPr>
      </p:pic>
      <p:pic>
        <p:nvPicPr>
          <p:cNvPr id="7" name="Afbeelding 6"/>
          <p:cNvPicPr>
            <a:picLocks noChangeAspect="1"/>
          </p:cNvPicPr>
          <p:nvPr/>
        </p:nvPicPr>
        <p:blipFill>
          <a:blip r:embed="rId5"/>
          <a:stretch>
            <a:fillRect/>
          </a:stretch>
        </p:blipFill>
        <p:spPr>
          <a:xfrm>
            <a:off x="5755655" y="2093648"/>
            <a:ext cx="3237257" cy="2322777"/>
          </a:xfrm>
          <a:prstGeom prst="rect">
            <a:avLst/>
          </a:prstGeom>
        </p:spPr>
      </p:pic>
      <p:pic>
        <p:nvPicPr>
          <p:cNvPr id="8" name="Afbeelding 7"/>
          <p:cNvPicPr>
            <a:picLocks noChangeAspect="1"/>
          </p:cNvPicPr>
          <p:nvPr/>
        </p:nvPicPr>
        <p:blipFill>
          <a:blip r:embed="rId6"/>
          <a:stretch>
            <a:fillRect/>
          </a:stretch>
        </p:blipFill>
        <p:spPr>
          <a:xfrm>
            <a:off x="540000" y="3645024"/>
            <a:ext cx="4429125" cy="752475"/>
          </a:xfrm>
          <a:prstGeom prst="rect">
            <a:avLst/>
          </a:prstGeom>
        </p:spPr>
      </p:pic>
    </p:spTree>
    <p:extLst>
      <p:ext uri="{BB962C8B-B14F-4D97-AF65-F5344CB8AC3E}">
        <p14:creationId xmlns:p14="http://schemas.microsoft.com/office/powerpoint/2010/main" val="2545384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pic>
        <p:nvPicPr>
          <p:cNvPr id="6" name="Afbeelding 5"/>
          <p:cNvPicPr>
            <a:picLocks noChangeAspect="1"/>
          </p:cNvPicPr>
          <p:nvPr/>
        </p:nvPicPr>
        <p:blipFill>
          <a:blip r:embed="rId3"/>
          <a:stretch>
            <a:fillRect/>
          </a:stretch>
        </p:blipFill>
        <p:spPr>
          <a:xfrm>
            <a:off x="5266" y="96973"/>
            <a:ext cx="7229475" cy="1257300"/>
          </a:xfrm>
          <a:prstGeom prst="rect">
            <a:avLst/>
          </a:prstGeom>
        </p:spPr>
      </p:pic>
      <p:pic>
        <p:nvPicPr>
          <p:cNvPr id="7" name="Afbeelding 6"/>
          <p:cNvPicPr>
            <a:picLocks noChangeAspect="1"/>
          </p:cNvPicPr>
          <p:nvPr/>
        </p:nvPicPr>
        <p:blipFill>
          <a:blip r:embed="rId4"/>
          <a:stretch>
            <a:fillRect/>
          </a:stretch>
        </p:blipFill>
        <p:spPr>
          <a:xfrm>
            <a:off x="5616112" y="1508288"/>
            <a:ext cx="3237257" cy="2322777"/>
          </a:xfrm>
          <a:prstGeom prst="rect">
            <a:avLst/>
          </a:prstGeom>
        </p:spPr>
      </p:pic>
      <p:pic>
        <p:nvPicPr>
          <p:cNvPr id="8" name="Afbeelding 7"/>
          <p:cNvPicPr>
            <a:picLocks noChangeAspect="1"/>
          </p:cNvPicPr>
          <p:nvPr/>
        </p:nvPicPr>
        <p:blipFill>
          <a:blip r:embed="rId5"/>
          <a:stretch>
            <a:fillRect/>
          </a:stretch>
        </p:blipFill>
        <p:spPr>
          <a:xfrm>
            <a:off x="467544" y="2335375"/>
            <a:ext cx="2247900" cy="419100"/>
          </a:xfrm>
          <a:prstGeom prst="rect">
            <a:avLst/>
          </a:prstGeom>
        </p:spPr>
      </p:pic>
      <p:pic>
        <p:nvPicPr>
          <p:cNvPr id="9" name="Afbeelding 8"/>
          <p:cNvPicPr>
            <a:picLocks noChangeAspect="1"/>
          </p:cNvPicPr>
          <p:nvPr/>
        </p:nvPicPr>
        <p:blipFill>
          <a:blip r:embed="rId6"/>
          <a:stretch>
            <a:fillRect/>
          </a:stretch>
        </p:blipFill>
        <p:spPr>
          <a:xfrm>
            <a:off x="458019" y="2754475"/>
            <a:ext cx="2257425" cy="390525"/>
          </a:xfrm>
          <a:prstGeom prst="rect">
            <a:avLst/>
          </a:prstGeom>
        </p:spPr>
      </p:pic>
      <p:pic>
        <p:nvPicPr>
          <p:cNvPr id="10" name="Afbeelding 9"/>
          <p:cNvPicPr>
            <a:picLocks noChangeAspect="1"/>
          </p:cNvPicPr>
          <p:nvPr/>
        </p:nvPicPr>
        <p:blipFill>
          <a:blip r:embed="rId7"/>
          <a:stretch>
            <a:fillRect/>
          </a:stretch>
        </p:blipFill>
        <p:spPr>
          <a:xfrm>
            <a:off x="467544" y="3933056"/>
            <a:ext cx="6572250" cy="1952625"/>
          </a:xfrm>
          <a:prstGeom prst="rect">
            <a:avLst/>
          </a:prstGeom>
        </p:spPr>
      </p:pic>
    </p:spTree>
    <p:extLst>
      <p:ext uri="{BB962C8B-B14F-4D97-AF65-F5344CB8AC3E}">
        <p14:creationId xmlns:p14="http://schemas.microsoft.com/office/powerpoint/2010/main" val="3136971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pic>
        <p:nvPicPr>
          <p:cNvPr id="5" name="Afbeelding 4"/>
          <p:cNvPicPr>
            <a:picLocks noChangeAspect="1"/>
          </p:cNvPicPr>
          <p:nvPr/>
        </p:nvPicPr>
        <p:blipFill>
          <a:blip r:embed="rId3"/>
          <a:stretch>
            <a:fillRect/>
          </a:stretch>
        </p:blipFill>
        <p:spPr>
          <a:xfrm>
            <a:off x="0" y="94703"/>
            <a:ext cx="7258050" cy="1304925"/>
          </a:xfrm>
          <a:prstGeom prst="rect">
            <a:avLst/>
          </a:prstGeom>
        </p:spPr>
      </p:pic>
      <p:pic>
        <p:nvPicPr>
          <p:cNvPr id="6" name="Afbeelding 5"/>
          <p:cNvPicPr>
            <a:picLocks noChangeAspect="1"/>
          </p:cNvPicPr>
          <p:nvPr/>
        </p:nvPicPr>
        <p:blipFill>
          <a:blip r:embed="rId4"/>
          <a:stretch>
            <a:fillRect/>
          </a:stretch>
        </p:blipFill>
        <p:spPr>
          <a:xfrm>
            <a:off x="395536" y="1556792"/>
            <a:ext cx="3371850" cy="2676525"/>
          </a:xfrm>
          <a:prstGeom prst="rect">
            <a:avLst/>
          </a:prstGeom>
        </p:spPr>
      </p:pic>
      <p:pic>
        <p:nvPicPr>
          <p:cNvPr id="9" name="Afbeelding 8"/>
          <p:cNvPicPr>
            <a:picLocks noChangeAspect="1"/>
          </p:cNvPicPr>
          <p:nvPr/>
        </p:nvPicPr>
        <p:blipFill>
          <a:blip r:embed="rId5"/>
          <a:stretch>
            <a:fillRect/>
          </a:stretch>
        </p:blipFill>
        <p:spPr>
          <a:xfrm>
            <a:off x="4139952" y="1565920"/>
            <a:ext cx="2376264" cy="4553526"/>
          </a:xfrm>
          <a:prstGeom prst="rect">
            <a:avLst/>
          </a:prstGeom>
        </p:spPr>
      </p:pic>
    </p:spTree>
    <p:extLst>
      <p:ext uri="{BB962C8B-B14F-4D97-AF65-F5344CB8AC3E}">
        <p14:creationId xmlns:p14="http://schemas.microsoft.com/office/powerpoint/2010/main" val="4286773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pic>
        <p:nvPicPr>
          <p:cNvPr id="5" name="Afbeelding 4"/>
          <p:cNvPicPr>
            <a:picLocks noChangeAspect="1"/>
          </p:cNvPicPr>
          <p:nvPr/>
        </p:nvPicPr>
        <p:blipFill>
          <a:blip r:embed="rId3"/>
          <a:stretch>
            <a:fillRect/>
          </a:stretch>
        </p:blipFill>
        <p:spPr>
          <a:xfrm>
            <a:off x="0" y="94703"/>
            <a:ext cx="7258050" cy="1304925"/>
          </a:xfrm>
          <a:prstGeom prst="rect">
            <a:avLst/>
          </a:prstGeom>
        </p:spPr>
      </p:pic>
      <p:pic>
        <p:nvPicPr>
          <p:cNvPr id="2" name="Afbeelding 1"/>
          <p:cNvPicPr>
            <a:picLocks noChangeAspect="1"/>
          </p:cNvPicPr>
          <p:nvPr/>
        </p:nvPicPr>
        <p:blipFill>
          <a:blip r:embed="rId4"/>
          <a:stretch>
            <a:fillRect/>
          </a:stretch>
        </p:blipFill>
        <p:spPr>
          <a:xfrm>
            <a:off x="323528" y="1916832"/>
            <a:ext cx="4899893" cy="1368152"/>
          </a:xfrm>
          <a:prstGeom prst="rect">
            <a:avLst/>
          </a:prstGeom>
        </p:spPr>
      </p:pic>
      <p:pic>
        <p:nvPicPr>
          <p:cNvPr id="3" name="Afbeelding 2"/>
          <p:cNvPicPr>
            <a:picLocks noChangeAspect="1"/>
          </p:cNvPicPr>
          <p:nvPr/>
        </p:nvPicPr>
        <p:blipFill>
          <a:blip r:embed="rId5"/>
          <a:stretch>
            <a:fillRect/>
          </a:stretch>
        </p:blipFill>
        <p:spPr>
          <a:xfrm>
            <a:off x="5796137" y="1628800"/>
            <a:ext cx="3196776" cy="3013448"/>
          </a:xfrm>
          <a:prstGeom prst="rect">
            <a:avLst/>
          </a:prstGeom>
        </p:spPr>
      </p:pic>
    </p:spTree>
    <p:extLst>
      <p:ext uri="{BB962C8B-B14F-4D97-AF65-F5344CB8AC3E}">
        <p14:creationId xmlns:p14="http://schemas.microsoft.com/office/powerpoint/2010/main" val="569439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7596336" y="116633"/>
            <a:ext cx="1396576" cy="792088"/>
          </a:xfrm>
          <a:prstGeom prst="rect">
            <a:avLst/>
          </a:prstGeom>
        </p:spPr>
      </p:pic>
      <p:pic>
        <p:nvPicPr>
          <p:cNvPr id="5" name="Afbeelding 4"/>
          <p:cNvPicPr>
            <a:picLocks noChangeAspect="1"/>
          </p:cNvPicPr>
          <p:nvPr/>
        </p:nvPicPr>
        <p:blipFill>
          <a:blip r:embed="rId3"/>
          <a:stretch>
            <a:fillRect/>
          </a:stretch>
        </p:blipFill>
        <p:spPr>
          <a:xfrm>
            <a:off x="0" y="94703"/>
            <a:ext cx="7258050" cy="1304925"/>
          </a:xfrm>
          <a:prstGeom prst="rect">
            <a:avLst/>
          </a:prstGeom>
        </p:spPr>
      </p:pic>
      <p:pic>
        <p:nvPicPr>
          <p:cNvPr id="6" name="Afbeelding 5"/>
          <p:cNvPicPr>
            <a:picLocks noChangeAspect="1"/>
          </p:cNvPicPr>
          <p:nvPr/>
        </p:nvPicPr>
        <p:blipFill>
          <a:blip r:embed="rId4"/>
          <a:stretch>
            <a:fillRect/>
          </a:stretch>
        </p:blipFill>
        <p:spPr>
          <a:xfrm>
            <a:off x="5868144" y="1700808"/>
            <a:ext cx="3030262" cy="2874293"/>
          </a:xfrm>
          <a:prstGeom prst="rect">
            <a:avLst/>
          </a:prstGeom>
        </p:spPr>
      </p:pic>
      <p:pic>
        <p:nvPicPr>
          <p:cNvPr id="7" name="Afbeelding 6"/>
          <p:cNvPicPr>
            <a:picLocks noChangeAspect="1"/>
          </p:cNvPicPr>
          <p:nvPr/>
        </p:nvPicPr>
        <p:blipFill>
          <a:blip r:embed="rId5"/>
          <a:stretch>
            <a:fillRect/>
          </a:stretch>
        </p:blipFill>
        <p:spPr>
          <a:xfrm>
            <a:off x="323528" y="2220532"/>
            <a:ext cx="4752528" cy="1429082"/>
          </a:xfrm>
          <a:prstGeom prst="rect">
            <a:avLst/>
          </a:prstGeom>
        </p:spPr>
      </p:pic>
    </p:spTree>
    <p:extLst>
      <p:ext uri="{BB962C8B-B14F-4D97-AF65-F5344CB8AC3E}">
        <p14:creationId xmlns:p14="http://schemas.microsoft.com/office/powerpoint/2010/main" val="111097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1668029" y="324109"/>
            <a:ext cx="2741837" cy="2056378"/>
          </a:xfrm>
          <a:prstGeom prst="rect">
            <a:avLst/>
          </a:prstGeom>
        </p:spPr>
      </p:pic>
      <p:sp>
        <p:nvSpPr>
          <p:cNvPr id="5" name="Tekstvak 4"/>
          <p:cNvSpPr txBox="1"/>
          <p:nvPr/>
        </p:nvSpPr>
        <p:spPr>
          <a:xfrm>
            <a:off x="4759379" y="228913"/>
            <a:ext cx="2247731" cy="2246769"/>
          </a:xfrm>
          <a:prstGeom prst="rect">
            <a:avLst/>
          </a:prstGeom>
          <a:noFill/>
        </p:spPr>
        <p:txBody>
          <a:bodyPr wrap="none" rtlCol="0">
            <a:spAutoFit/>
          </a:bodyPr>
          <a:lstStyle/>
          <a:p>
            <a:pPr marL="285750" indent="-285750">
              <a:buFont typeface="Arial" panose="020B0604020202020204" pitchFamily="34" charset="0"/>
              <a:buChar char="•"/>
            </a:pPr>
            <a:r>
              <a:rPr lang="nl-BE" sz="2000" dirty="0">
                <a:latin typeface="Agency FB" panose="020B0503020202020204" pitchFamily="34" charset="0"/>
              </a:rPr>
              <a:t>Een lijst aanmaken</a:t>
            </a:r>
          </a:p>
          <a:p>
            <a:pPr marL="285750" indent="-285750">
              <a:buFont typeface="Arial" panose="020B0604020202020204" pitchFamily="34" charset="0"/>
              <a:buChar char="•"/>
            </a:pPr>
            <a:r>
              <a:rPr lang="nl-BE" sz="2000" dirty="0">
                <a:latin typeface="Agency FB" panose="020B0503020202020204" pitchFamily="34" charset="0"/>
              </a:rPr>
              <a:t>Itereren over een lijst</a:t>
            </a:r>
          </a:p>
          <a:p>
            <a:pPr marL="285750" indent="-285750">
              <a:buFont typeface="Arial" panose="020B0604020202020204" pitchFamily="34" charset="0"/>
              <a:buChar char="•"/>
            </a:pPr>
            <a:r>
              <a:rPr lang="nl-BE" sz="2000" dirty="0">
                <a:latin typeface="Agency FB" panose="020B0503020202020204" pitchFamily="34" charset="0"/>
              </a:rPr>
              <a:t>Een item selecteren</a:t>
            </a:r>
          </a:p>
          <a:p>
            <a:pPr marL="285750" indent="-285750">
              <a:buFont typeface="Arial" panose="020B0604020202020204" pitchFamily="34" charset="0"/>
              <a:buChar char="•"/>
            </a:pPr>
            <a:r>
              <a:rPr lang="nl-BE" sz="2000" dirty="0">
                <a:latin typeface="Agency FB" panose="020B0503020202020204" pitchFamily="34" charset="0"/>
              </a:rPr>
              <a:t>Items toevoegen</a:t>
            </a:r>
          </a:p>
          <a:p>
            <a:pPr marL="285750" indent="-285750">
              <a:buFont typeface="Arial" panose="020B0604020202020204" pitchFamily="34" charset="0"/>
              <a:buChar char="•"/>
            </a:pPr>
            <a:r>
              <a:rPr lang="nl-BE" sz="2000" dirty="0">
                <a:latin typeface="Agency FB" panose="020B0503020202020204" pitchFamily="34" charset="0"/>
              </a:rPr>
              <a:t>Items verwijderen</a:t>
            </a:r>
          </a:p>
          <a:p>
            <a:pPr marL="285750" indent="-285750">
              <a:buFont typeface="Arial" panose="020B0604020202020204" pitchFamily="34" charset="0"/>
              <a:buChar char="•"/>
            </a:pPr>
            <a:r>
              <a:rPr lang="nl-BE" sz="2000" dirty="0">
                <a:latin typeface="Agency FB" panose="020B0503020202020204" pitchFamily="34" charset="0"/>
              </a:rPr>
              <a:t>Items vervangen</a:t>
            </a:r>
          </a:p>
          <a:p>
            <a:pPr marL="285750" indent="-285750">
              <a:buFont typeface="Arial" panose="020B0604020202020204" pitchFamily="34" charset="0"/>
              <a:buChar char="•"/>
            </a:pPr>
            <a:r>
              <a:rPr lang="nl-BE" sz="2000" dirty="0">
                <a:latin typeface="Agency FB" panose="020B0503020202020204" pitchFamily="34" charset="0"/>
              </a:rPr>
              <a:t>Een item opzoeken</a:t>
            </a:r>
          </a:p>
        </p:txBody>
      </p:sp>
      <p:pic>
        <p:nvPicPr>
          <p:cNvPr id="1032" name="Picture 8" descr="https://encrypted-tbn3.gstatic.com/images?q=tbn:ANd9GcTt4_b8IvNmFcF0Rw6rOBTiATKCpu5mezrQeptqMWfZnXcb8q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85" y="3747474"/>
            <a:ext cx="2859342" cy="1625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ontspanjehier.com/Uploaded_files/Zelf/Ontspanjedoen%20-%20Workshops%20en%20cursussen/boodschappenlij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296" y="3652279"/>
            <a:ext cx="1218949" cy="1803315"/>
          </a:xfrm>
          <a:prstGeom prst="rect">
            <a:avLst/>
          </a:prstGeom>
          <a:noFill/>
          <a:extLst>
            <a:ext uri="{909E8E84-426E-40DD-AFC4-6F175D3DCCD1}">
              <a14:hiddenFill xmlns:a14="http://schemas.microsoft.com/office/drawing/2010/main">
                <a:solidFill>
                  <a:srgbClr val="FFFFFF"/>
                </a:solidFill>
              </a14:hiddenFill>
            </a:ext>
          </a:extLst>
        </p:spPr>
      </p:pic>
      <p:sp>
        <p:nvSpPr>
          <p:cNvPr id="8" name="PIJL-RECHTS 7"/>
          <p:cNvSpPr/>
          <p:nvPr/>
        </p:nvSpPr>
        <p:spPr>
          <a:xfrm rot="2229563">
            <a:off x="4616302" y="2776613"/>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RECHTS 13"/>
          <p:cNvSpPr/>
          <p:nvPr/>
        </p:nvSpPr>
        <p:spPr>
          <a:xfrm rot="8411401">
            <a:off x="2568803" y="2738265"/>
            <a:ext cx="720080" cy="574735"/>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kstvak 1"/>
          <p:cNvSpPr txBox="1"/>
          <p:nvPr/>
        </p:nvSpPr>
        <p:spPr>
          <a:xfrm>
            <a:off x="971600" y="5623232"/>
            <a:ext cx="1885453"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Test Scores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9" name="Tekstvak 8"/>
          <p:cNvSpPr txBox="1"/>
          <p:nvPr/>
        </p:nvSpPr>
        <p:spPr>
          <a:xfrm>
            <a:off x="4409866" y="5613176"/>
            <a:ext cx="1996059" cy="369332"/>
          </a:xfrm>
          <a:prstGeom prst="rect">
            <a:avLst/>
          </a:prstGeom>
          <a:noFill/>
        </p:spPr>
        <p:txBody>
          <a:bodyPr wrap="none" rtlCol="0">
            <a:spAutoFit/>
          </a:bodyPr>
          <a:lstStyle/>
          <a:p>
            <a:r>
              <a:rPr lang="nl-BE" dirty="0" err="1">
                <a:latin typeface="Aharoni" panose="02010803020104030203" pitchFamily="2" charset="-79"/>
                <a:cs typeface="Aharoni" panose="02010803020104030203" pitchFamily="2" charset="-79"/>
              </a:rPr>
              <a:t>Grocery</a:t>
            </a:r>
            <a:r>
              <a:rPr lang="nl-BE" dirty="0">
                <a:latin typeface="Aharoni" panose="02010803020104030203" pitchFamily="2" charset="-79"/>
                <a:cs typeface="Aharoni" panose="02010803020104030203" pitchFamily="2" charset="-79"/>
              </a:rPr>
              <a:t> List </a:t>
            </a:r>
            <a:r>
              <a:rPr lang="nl-BE" dirty="0" err="1">
                <a:latin typeface="Aharoni" panose="02010803020104030203" pitchFamily="2" charset="-79"/>
                <a:cs typeface="Aharoni" panose="02010803020104030203" pitchFamily="2" charset="-79"/>
              </a:rPr>
              <a:t>App</a:t>
            </a:r>
            <a:endParaRPr lang="nl-BE" dirty="0">
              <a:latin typeface="Aharoni" panose="02010803020104030203" pitchFamily="2" charset="-79"/>
              <a:cs typeface="Aharoni" panose="02010803020104030203" pitchFamily="2" charset="-79"/>
            </a:endParaRPr>
          </a:p>
        </p:txBody>
      </p:sp>
      <p:sp>
        <p:nvSpPr>
          <p:cNvPr id="3" name="Afgeronde rechthoek 2"/>
          <p:cNvSpPr/>
          <p:nvPr/>
        </p:nvSpPr>
        <p:spPr>
          <a:xfrm>
            <a:off x="4067944" y="3429000"/>
            <a:ext cx="2592288" cy="2736304"/>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3097319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Grocery</a:t>
            </a:r>
            <a:r>
              <a:rPr lang="nl-BE" dirty="0"/>
              <a:t> List </a:t>
            </a:r>
            <a:r>
              <a:rPr lang="nl-BE" dirty="0" err="1"/>
              <a:t>App</a:t>
            </a:r>
            <a:endParaRPr lang="nl-BE" dirty="0"/>
          </a:p>
        </p:txBody>
      </p:sp>
      <p:sp>
        <p:nvSpPr>
          <p:cNvPr id="3" name="Tijdelijke aanduiding voor inhoud 2"/>
          <p:cNvSpPr>
            <a:spLocks noGrp="1"/>
          </p:cNvSpPr>
          <p:nvPr>
            <p:ph idx="1"/>
          </p:nvPr>
        </p:nvSpPr>
        <p:spPr/>
        <p:txBody>
          <a:bodyPr/>
          <a:lstStyle/>
          <a:p>
            <a:endParaRPr lang="nl-BE" dirty="0"/>
          </a:p>
          <a:p>
            <a:r>
              <a:rPr lang="nl-BE" dirty="0"/>
              <a:t>Maak een lijst met boodschappen aan</a:t>
            </a:r>
          </a:p>
          <a:p>
            <a:r>
              <a:rPr lang="nl-BE" dirty="0"/>
              <a:t>Print de lijst af op het scherm</a:t>
            </a:r>
          </a:p>
          <a:p>
            <a:endParaRPr lang="nl-BE" dirty="0"/>
          </a:p>
          <a:p>
            <a:r>
              <a:rPr lang="nl-BE" dirty="0"/>
              <a:t>Voeg een item toe aan de lijst</a:t>
            </a:r>
          </a:p>
          <a:p>
            <a:r>
              <a:rPr lang="nl-BE" dirty="0"/>
              <a:t>Vervang een item uit de lijst</a:t>
            </a:r>
          </a:p>
          <a:p>
            <a:r>
              <a:rPr lang="nl-BE" dirty="0"/>
              <a:t>Verwijder een item uit de lijst</a:t>
            </a:r>
          </a:p>
          <a:p>
            <a:endParaRPr lang="nl-BE" dirty="0"/>
          </a:p>
          <a:p>
            <a:endParaRPr lang="nl-BE" dirty="0"/>
          </a:p>
        </p:txBody>
      </p:sp>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sp>
        <p:nvSpPr>
          <p:cNvPr id="5" name="Rechthoek 4"/>
          <p:cNvSpPr/>
          <p:nvPr/>
        </p:nvSpPr>
        <p:spPr>
          <a:xfrm>
            <a:off x="395536" y="1700808"/>
            <a:ext cx="6336704" cy="100811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6" name="Rechthoek 5"/>
          <p:cNvSpPr/>
          <p:nvPr/>
        </p:nvSpPr>
        <p:spPr>
          <a:xfrm>
            <a:off x="409235" y="3288355"/>
            <a:ext cx="6336704" cy="136815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54582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ketnet.be/sites/default/files/content/programma/ketnetKookt/receptAfl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124" y="404664"/>
            <a:ext cx="4514700" cy="5544616"/>
          </a:xfrm>
          <a:prstGeom prst="rect">
            <a:avLst/>
          </a:prstGeom>
          <a:noFill/>
          <a:extLst>
            <a:ext uri="{909E8E84-426E-40DD-AFC4-6F175D3DCCD1}">
              <a14:hiddenFill xmlns:a14="http://schemas.microsoft.com/office/drawing/2010/main">
                <a:solidFill>
                  <a:srgbClr val="FFFFFF"/>
                </a:solidFill>
              </a14:hiddenFill>
            </a:ext>
          </a:extLst>
        </p:spPr>
      </p:pic>
      <p:sp>
        <p:nvSpPr>
          <p:cNvPr id="6" name="Titel 5"/>
          <p:cNvSpPr>
            <a:spLocks noGrp="1"/>
          </p:cNvSpPr>
          <p:nvPr>
            <p:ph type="title"/>
          </p:nvPr>
        </p:nvSpPr>
        <p:spPr/>
        <p:txBody>
          <a:bodyPr>
            <a:normAutofit fontScale="90000"/>
          </a:bodyPr>
          <a:lstStyle/>
          <a:p>
            <a:pPr algn="ctr"/>
            <a:r>
              <a:rPr lang="nl-BE" dirty="0"/>
              <a:t>een </a:t>
            </a:r>
            <a:r>
              <a:rPr lang="nl-BE" dirty="0" err="1"/>
              <a:t>App</a:t>
            </a:r>
            <a:br>
              <a:rPr lang="nl-BE" dirty="0"/>
            </a:br>
            <a:r>
              <a:rPr lang="nl-BE" dirty="0"/>
              <a:t>= </a:t>
            </a:r>
            <a:br>
              <a:rPr lang="nl-BE" dirty="0"/>
            </a:br>
            <a:r>
              <a:rPr lang="nl-BE" dirty="0"/>
              <a:t>een Recept</a:t>
            </a:r>
          </a:p>
        </p:txBody>
      </p:sp>
      <p:sp>
        <p:nvSpPr>
          <p:cNvPr id="8" name="Tijdelijke aanduiding voor tekst 7"/>
          <p:cNvSpPr>
            <a:spLocks noGrp="1"/>
          </p:cNvSpPr>
          <p:nvPr>
            <p:ph type="body" sz="half" idx="2"/>
          </p:nvPr>
        </p:nvSpPr>
        <p:spPr/>
        <p:txBody>
          <a:bodyPr>
            <a:normAutofit fontScale="92500" lnSpcReduction="10000"/>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pPr marL="285750" indent="-285750">
              <a:buFont typeface="Arial" panose="020B0604020202020204" pitchFamily="34" charset="0"/>
              <a:buChar char="•"/>
            </a:pPr>
            <a:r>
              <a:rPr lang="nl-BE" dirty="0"/>
              <a:t>Een sequentie van instructies</a:t>
            </a:r>
          </a:p>
        </p:txBody>
      </p:sp>
      <p:pic>
        <p:nvPicPr>
          <p:cNvPr id="9" name="Afbeelding 8"/>
          <p:cNvPicPr>
            <a:picLocks noChangeAspect="1"/>
          </p:cNvPicPr>
          <p:nvPr/>
        </p:nvPicPr>
        <p:blipFill>
          <a:blip r:embed="rId3"/>
          <a:stretch>
            <a:fillRect/>
          </a:stretch>
        </p:blipFill>
        <p:spPr>
          <a:xfrm>
            <a:off x="1580604" y="1988840"/>
            <a:ext cx="926207" cy="309634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C5C6D0B-624E-40E5-8329-9BDA1F8E24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176" y="509855"/>
            <a:ext cx="799623" cy="895100"/>
          </a:xfrm>
          <a:prstGeom prst="rect">
            <a:avLst/>
          </a:prstGeom>
        </p:spPr>
      </p:pic>
    </p:spTree>
    <p:extLst>
      <p:ext uri="{BB962C8B-B14F-4D97-AF65-F5344CB8AC3E}">
        <p14:creationId xmlns:p14="http://schemas.microsoft.com/office/powerpoint/2010/main" val="14520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5" name="Afbeelding 4"/>
          <p:cNvPicPr>
            <a:picLocks noChangeAspect="1"/>
          </p:cNvPicPr>
          <p:nvPr/>
        </p:nvPicPr>
        <p:blipFill>
          <a:blip r:embed="rId3"/>
          <a:stretch>
            <a:fillRect/>
          </a:stretch>
        </p:blipFill>
        <p:spPr>
          <a:xfrm>
            <a:off x="107504" y="116632"/>
            <a:ext cx="7134225" cy="1238250"/>
          </a:xfrm>
          <a:prstGeom prst="rect">
            <a:avLst/>
          </a:prstGeom>
        </p:spPr>
      </p:pic>
      <p:pic>
        <p:nvPicPr>
          <p:cNvPr id="11" name="Afbeelding 10"/>
          <p:cNvPicPr>
            <a:picLocks noChangeAspect="1"/>
          </p:cNvPicPr>
          <p:nvPr/>
        </p:nvPicPr>
        <p:blipFill>
          <a:blip r:embed="rId4"/>
          <a:stretch>
            <a:fillRect/>
          </a:stretch>
        </p:blipFill>
        <p:spPr>
          <a:xfrm>
            <a:off x="467544" y="2204864"/>
            <a:ext cx="3456384" cy="1208735"/>
          </a:xfrm>
          <a:prstGeom prst="rect">
            <a:avLst/>
          </a:prstGeom>
        </p:spPr>
      </p:pic>
      <p:pic>
        <p:nvPicPr>
          <p:cNvPr id="13" name="Afbeelding 12"/>
          <p:cNvPicPr>
            <a:picLocks noChangeAspect="1"/>
          </p:cNvPicPr>
          <p:nvPr/>
        </p:nvPicPr>
        <p:blipFill>
          <a:blip r:embed="rId5"/>
          <a:stretch>
            <a:fillRect/>
          </a:stretch>
        </p:blipFill>
        <p:spPr>
          <a:xfrm>
            <a:off x="4355976" y="2200187"/>
            <a:ext cx="2232248" cy="1235322"/>
          </a:xfrm>
          <a:prstGeom prst="rect">
            <a:avLst/>
          </a:prstGeom>
        </p:spPr>
      </p:pic>
      <p:pic>
        <p:nvPicPr>
          <p:cNvPr id="14" name="Afbeelding 13"/>
          <p:cNvPicPr>
            <a:picLocks noChangeAspect="1"/>
          </p:cNvPicPr>
          <p:nvPr/>
        </p:nvPicPr>
        <p:blipFill>
          <a:blip r:embed="rId6"/>
          <a:stretch>
            <a:fillRect/>
          </a:stretch>
        </p:blipFill>
        <p:spPr>
          <a:xfrm>
            <a:off x="7373410" y="1916832"/>
            <a:ext cx="1658256" cy="1664352"/>
          </a:xfrm>
          <a:prstGeom prst="rect">
            <a:avLst/>
          </a:prstGeom>
        </p:spPr>
      </p:pic>
    </p:spTree>
    <p:extLst>
      <p:ext uri="{BB962C8B-B14F-4D97-AF65-F5344CB8AC3E}">
        <p14:creationId xmlns:p14="http://schemas.microsoft.com/office/powerpoint/2010/main" val="3593362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5" name="Afbeelding 4"/>
          <p:cNvPicPr>
            <a:picLocks noChangeAspect="1"/>
          </p:cNvPicPr>
          <p:nvPr/>
        </p:nvPicPr>
        <p:blipFill>
          <a:blip r:embed="rId3"/>
          <a:stretch>
            <a:fillRect/>
          </a:stretch>
        </p:blipFill>
        <p:spPr>
          <a:xfrm>
            <a:off x="107504" y="116632"/>
            <a:ext cx="7134225" cy="1238250"/>
          </a:xfrm>
          <a:prstGeom prst="rect">
            <a:avLst/>
          </a:prstGeom>
        </p:spPr>
      </p:pic>
      <p:sp>
        <p:nvSpPr>
          <p:cNvPr id="7" name="Tijdelijke aanduiding voor inhoud 6"/>
          <p:cNvSpPr>
            <a:spLocks noGrp="1"/>
          </p:cNvSpPr>
          <p:nvPr>
            <p:ph idx="1"/>
          </p:nvPr>
        </p:nvSpPr>
        <p:spPr/>
        <p:txBody>
          <a:bodyPr/>
          <a:lstStyle/>
          <a:p>
            <a:endParaRPr lang="nl-BE" dirty="0"/>
          </a:p>
          <a:p>
            <a:r>
              <a:rPr lang="nl-BE" b="1" dirty="0"/>
              <a:t>Optie 1: The-dirty-way</a:t>
            </a:r>
          </a:p>
        </p:txBody>
      </p:sp>
      <p:pic>
        <p:nvPicPr>
          <p:cNvPr id="8" name="Afbeelding 7"/>
          <p:cNvPicPr>
            <a:picLocks noChangeAspect="1"/>
          </p:cNvPicPr>
          <p:nvPr/>
        </p:nvPicPr>
        <p:blipFill>
          <a:blip r:embed="rId4"/>
          <a:stretch>
            <a:fillRect/>
          </a:stretch>
        </p:blipFill>
        <p:spPr>
          <a:xfrm>
            <a:off x="107504" y="2204365"/>
            <a:ext cx="4438650" cy="1362075"/>
          </a:xfrm>
          <a:prstGeom prst="rect">
            <a:avLst/>
          </a:prstGeom>
        </p:spPr>
      </p:pic>
      <p:pic>
        <p:nvPicPr>
          <p:cNvPr id="9" name="Afbeelding 8"/>
          <p:cNvPicPr>
            <a:picLocks noChangeAspect="1"/>
          </p:cNvPicPr>
          <p:nvPr/>
        </p:nvPicPr>
        <p:blipFill>
          <a:blip r:embed="rId5"/>
          <a:stretch>
            <a:fillRect/>
          </a:stretch>
        </p:blipFill>
        <p:spPr>
          <a:xfrm>
            <a:off x="107504" y="3786187"/>
            <a:ext cx="4791075" cy="714375"/>
          </a:xfrm>
          <a:prstGeom prst="rect">
            <a:avLst/>
          </a:prstGeom>
        </p:spPr>
      </p:pic>
      <p:pic>
        <p:nvPicPr>
          <p:cNvPr id="10" name="Afbeelding 9"/>
          <p:cNvPicPr>
            <a:picLocks noChangeAspect="1"/>
          </p:cNvPicPr>
          <p:nvPr/>
        </p:nvPicPr>
        <p:blipFill>
          <a:blip r:embed="rId6"/>
          <a:stretch>
            <a:fillRect/>
          </a:stretch>
        </p:blipFill>
        <p:spPr>
          <a:xfrm>
            <a:off x="5228009" y="1988840"/>
            <a:ext cx="3803657" cy="2016224"/>
          </a:xfrm>
          <a:prstGeom prst="rect">
            <a:avLst/>
          </a:prstGeom>
        </p:spPr>
      </p:pic>
    </p:spTree>
    <p:extLst>
      <p:ext uri="{BB962C8B-B14F-4D97-AF65-F5344CB8AC3E}">
        <p14:creationId xmlns:p14="http://schemas.microsoft.com/office/powerpoint/2010/main" val="371770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5" name="Afbeelding 4"/>
          <p:cNvPicPr>
            <a:picLocks noChangeAspect="1"/>
          </p:cNvPicPr>
          <p:nvPr/>
        </p:nvPicPr>
        <p:blipFill>
          <a:blip r:embed="rId3"/>
          <a:stretch>
            <a:fillRect/>
          </a:stretch>
        </p:blipFill>
        <p:spPr>
          <a:xfrm>
            <a:off x="107504" y="116632"/>
            <a:ext cx="7134225" cy="1238250"/>
          </a:xfrm>
          <a:prstGeom prst="rect">
            <a:avLst/>
          </a:prstGeom>
        </p:spPr>
      </p:pic>
      <p:sp>
        <p:nvSpPr>
          <p:cNvPr id="7" name="Tijdelijke aanduiding voor inhoud 6"/>
          <p:cNvSpPr>
            <a:spLocks noGrp="1"/>
          </p:cNvSpPr>
          <p:nvPr>
            <p:ph idx="1"/>
          </p:nvPr>
        </p:nvSpPr>
        <p:spPr/>
        <p:txBody>
          <a:bodyPr/>
          <a:lstStyle/>
          <a:p>
            <a:endParaRPr lang="nl-BE" dirty="0"/>
          </a:p>
          <a:p>
            <a:r>
              <a:rPr lang="nl-BE" b="1" dirty="0"/>
              <a:t>Optie 2: The-clean-way </a:t>
            </a:r>
            <a:r>
              <a:rPr lang="nl-BE" b="1" i="1" dirty="0"/>
              <a:t>(HINT)</a:t>
            </a:r>
          </a:p>
        </p:txBody>
      </p:sp>
      <p:pic>
        <p:nvPicPr>
          <p:cNvPr id="8" name="Afbeelding 7"/>
          <p:cNvPicPr>
            <a:picLocks noChangeAspect="1"/>
          </p:cNvPicPr>
          <p:nvPr/>
        </p:nvPicPr>
        <p:blipFill>
          <a:blip r:embed="rId4"/>
          <a:stretch>
            <a:fillRect/>
          </a:stretch>
        </p:blipFill>
        <p:spPr>
          <a:xfrm>
            <a:off x="683568" y="2852936"/>
            <a:ext cx="7151561" cy="1766690"/>
          </a:xfrm>
          <a:prstGeom prst="rect">
            <a:avLst/>
          </a:prstGeom>
        </p:spPr>
      </p:pic>
    </p:spTree>
    <p:extLst>
      <p:ext uri="{BB962C8B-B14F-4D97-AF65-F5344CB8AC3E}">
        <p14:creationId xmlns:p14="http://schemas.microsoft.com/office/powerpoint/2010/main" val="1036778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5" name="Afbeelding 4"/>
          <p:cNvPicPr>
            <a:picLocks noChangeAspect="1"/>
          </p:cNvPicPr>
          <p:nvPr/>
        </p:nvPicPr>
        <p:blipFill>
          <a:blip r:embed="rId3"/>
          <a:stretch>
            <a:fillRect/>
          </a:stretch>
        </p:blipFill>
        <p:spPr>
          <a:xfrm>
            <a:off x="107504" y="116632"/>
            <a:ext cx="7134225" cy="1238250"/>
          </a:xfrm>
          <a:prstGeom prst="rect">
            <a:avLst/>
          </a:prstGeom>
        </p:spPr>
      </p:pic>
      <p:sp>
        <p:nvSpPr>
          <p:cNvPr id="7" name="Tijdelijke aanduiding voor inhoud 6"/>
          <p:cNvSpPr>
            <a:spLocks noGrp="1"/>
          </p:cNvSpPr>
          <p:nvPr>
            <p:ph idx="1"/>
          </p:nvPr>
        </p:nvSpPr>
        <p:spPr/>
        <p:txBody>
          <a:bodyPr/>
          <a:lstStyle/>
          <a:p>
            <a:endParaRPr lang="nl-BE" dirty="0"/>
          </a:p>
          <a:p>
            <a:r>
              <a:rPr lang="nl-BE" b="1" dirty="0"/>
              <a:t>Optie 2: The-clean-way</a:t>
            </a:r>
          </a:p>
        </p:txBody>
      </p:sp>
      <p:pic>
        <p:nvPicPr>
          <p:cNvPr id="2" name="Afbeelding 1"/>
          <p:cNvPicPr>
            <a:picLocks noChangeAspect="1"/>
          </p:cNvPicPr>
          <p:nvPr/>
        </p:nvPicPr>
        <p:blipFill>
          <a:blip r:embed="rId4"/>
          <a:stretch>
            <a:fillRect/>
          </a:stretch>
        </p:blipFill>
        <p:spPr>
          <a:xfrm>
            <a:off x="125572" y="3140968"/>
            <a:ext cx="6096000" cy="2981325"/>
          </a:xfrm>
          <a:prstGeom prst="rect">
            <a:avLst/>
          </a:prstGeom>
        </p:spPr>
      </p:pic>
      <p:pic>
        <p:nvPicPr>
          <p:cNvPr id="3" name="Afbeelding 2"/>
          <p:cNvPicPr>
            <a:picLocks noChangeAspect="1"/>
          </p:cNvPicPr>
          <p:nvPr/>
        </p:nvPicPr>
        <p:blipFill>
          <a:blip r:embed="rId5"/>
          <a:stretch>
            <a:fillRect/>
          </a:stretch>
        </p:blipFill>
        <p:spPr>
          <a:xfrm>
            <a:off x="5868145" y="1813640"/>
            <a:ext cx="3163522" cy="2197210"/>
          </a:xfrm>
          <a:prstGeom prst="rect">
            <a:avLst/>
          </a:prstGeom>
        </p:spPr>
      </p:pic>
    </p:spTree>
    <p:extLst>
      <p:ext uri="{BB962C8B-B14F-4D97-AF65-F5344CB8AC3E}">
        <p14:creationId xmlns:p14="http://schemas.microsoft.com/office/powerpoint/2010/main" val="6624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2" name="Afbeelding 1"/>
          <p:cNvPicPr>
            <a:picLocks noChangeAspect="1"/>
          </p:cNvPicPr>
          <p:nvPr/>
        </p:nvPicPr>
        <p:blipFill>
          <a:blip r:embed="rId3"/>
          <a:stretch>
            <a:fillRect/>
          </a:stretch>
        </p:blipFill>
        <p:spPr>
          <a:xfrm>
            <a:off x="0" y="49435"/>
            <a:ext cx="7162800" cy="1619250"/>
          </a:xfrm>
          <a:prstGeom prst="rect">
            <a:avLst/>
          </a:prstGeom>
        </p:spPr>
      </p:pic>
      <p:pic>
        <p:nvPicPr>
          <p:cNvPr id="5" name="Afbeelding 4"/>
          <p:cNvPicPr>
            <a:picLocks noChangeAspect="1"/>
          </p:cNvPicPr>
          <p:nvPr/>
        </p:nvPicPr>
        <p:blipFill>
          <a:blip r:embed="rId4"/>
          <a:stretch>
            <a:fillRect/>
          </a:stretch>
        </p:blipFill>
        <p:spPr>
          <a:xfrm>
            <a:off x="611560" y="2248853"/>
            <a:ext cx="3267075" cy="2362200"/>
          </a:xfrm>
          <a:prstGeom prst="rect">
            <a:avLst/>
          </a:prstGeom>
        </p:spPr>
      </p:pic>
      <p:pic>
        <p:nvPicPr>
          <p:cNvPr id="6" name="Afbeelding 5"/>
          <p:cNvPicPr>
            <a:picLocks noChangeAspect="1"/>
          </p:cNvPicPr>
          <p:nvPr/>
        </p:nvPicPr>
        <p:blipFill>
          <a:blip r:embed="rId5"/>
          <a:stretch>
            <a:fillRect/>
          </a:stretch>
        </p:blipFill>
        <p:spPr>
          <a:xfrm>
            <a:off x="4572000" y="1988839"/>
            <a:ext cx="2326382" cy="4000507"/>
          </a:xfrm>
          <a:prstGeom prst="rect">
            <a:avLst/>
          </a:prstGeom>
        </p:spPr>
      </p:pic>
      <p:pic>
        <p:nvPicPr>
          <p:cNvPr id="7" name="Afbeelding 6"/>
          <p:cNvPicPr>
            <a:picLocks noChangeAspect="1"/>
          </p:cNvPicPr>
          <p:nvPr/>
        </p:nvPicPr>
        <p:blipFill>
          <a:blip r:embed="rId6"/>
          <a:stretch>
            <a:fillRect/>
          </a:stretch>
        </p:blipFill>
        <p:spPr>
          <a:xfrm>
            <a:off x="7348266" y="2060848"/>
            <a:ext cx="1658256" cy="1664352"/>
          </a:xfrm>
          <a:prstGeom prst="rect">
            <a:avLst/>
          </a:prstGeom>
        </p:spPr>
      </p:pic>
    </p:spTree>
    <p:extLst>
      <p:ext uri="{BB962C8B-B14F-4D97-AF65-F5344CB8AC3E}">
        <p14:creationId xmlns:p14="http://schemas.microsoft.com/office/powerpoint/2010/main" val="2982538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2" name="Afbeelding 1"/>
          <p:cNvPicPr>
            <a:picLocks noChangeAspect="1"/>
          </p:cNvPicPr>
          <p:nvPr/>
        </p:nvPicPr>
        <p:blipFill>
          <a:blip r:embed="rId3"/>
          <a:stretch>
            <a:fillRect/>
          </a:stretch>
        </p:blipFill>
        <p:spPr>
          <a:xfrm>
            <a:off x="0" y="49435"/>
            <a:ext cx="7162800" cy="1619250"/>
          </a:xfrm>
          <a:prstGeom prst="rect">
            <a:avLst/>
          </a:prstGeom>
        </p:spPr>
      </p:pic>
      <p:pic>
        <p:nvPicPr>
          <p:cNvPr id="5" name="Afbeelding 4"/>
          <p:cNvPicPr>
            <a:picLocks noChangeAspect="1"/>
          </p:cNvPicPr>
          <p:nvPr/>
        </p:nvPicPr>
        <p:blipFill>
          <a:blip r:embed="rId4"/>
          <a:stretch>
            <a:fillRect/>
          </a:stretch>
        </p:blipFill>
        <p:spPr>
          <a:xfrm>
            <a:off x="179512" y="2348880"/>
            <a:ext cx="3744416" cy="2682403"/>
          </a:xfrm>
          <a:prstGeom prst="rect">
            <a:avLst/>
          </a:prstGeom>
        </p:spPr>
      </p:pic>
      <p:pic>
        <p:nvPicPr>
          <p:cNvPr id="7" name="Afbeelding 6"/>
          <p:cNvPicPr>
            <a:picLocks noChangeAspect="1"/>
          </p:cNvPicPr>
          <p:nvPr/>
        </p:nvPicPr>
        <p:blipFill>
          <a:blip r:embed="rId5"/>
          <a:stretch>
            <a:fillRect/>
          </a:stretch>
        </p:blipFill>
        <p:spPr>
          <a:xfrm>
            <a:off x="7363249" y="2281684"/>
            <a:ext cx="1658256" cy="1664352"/>
          </a:xfrm>
          <a:prstGeom prst="rect">
            <a:avLst/>
          </a:prstGeom>
        </p:spPr>
      </p:pic>
      <p:pic>
        <p:nvPicPr>
          <p:cNvPr id="6" name="Afbeelding 5"/>
          <p:cNvPicPr>
            <a:picLocks noChangeAspect="1"/>
          </p:cNvPicPr>
          <p:nvPr/>
        </p:nvPicPr>
        <p:blipFill>
          <a:blip r:embed="rId6"/>
          <a:stretch>
            <a:fillRect/>
          </a:stretch>
        </p:blipFill>
        <p:spPr>
          <a:xfrm>
            <a:off x="4300813" y="2295351"/>
            <a:ext cx="3062436" cy="2662988"/>
          </a:xfrm>
          <a:prstGeom prst="rect">
            <a:avLst/>
          </a:prstGeom>
        </p:spPr>
      </p:pic>
    </p:spTree>
    <p:extLst>
      <p:ext uri="{BB962C8B-B14F-4D97-AF65-F5344CB8AC3E}">
        <p14:creationId xmlns:p14="http://schemas.microsoft.com/office/powerpoint/2010/main" val="3640198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28384" y="116632"/>
            <a:ext cx="1003282" cy="1484857"/>
          </a:xfrm>
          <a:prstGeom prst="rect">
            <a:avLst/>
          </a:prstGeom>
        </p:spPr>
      </p:pic>
      <p:pic>
        <p:nvPicPr>
          <p:cNvPr id="2" name="Afbeelding 1"/>
          <p:cNvPicPr>
            <a:picLocks noChangeAspect="1"/>
          </p:cNvPicPr>
          <p:nvPr/>
        </p:nvPicPr>
        <p:blipFill>
          <a:blip r:embed="rId3"/>
          <a:stretch>
            <a:fillRect/>
          </a:stretch>
        </p:blipFill>
        <p:spPr>
          <a:xfrm>
            <a:off x="0" y="49435"/>
            <a:ext cx="7162800" cy="1619250"/>
          </a:xfrm>
          <a:prstGeom prst="rect">
            <a:avLst/>
          </a:prstGeom>
        </p:spPr>
      </p:pic>
      <p:pic>
        <p:nvPicPr>
          <p:cNvPr id="3" name="Afbeelding 2"/>
          <p:cNvPicPr>
            <a:picLocks noChangeAspect="1"/>
          </p:cNvPicPr>
          <p:nvPr/>
        </p:nvPicPr>
        <p:blipFill>
          <a:blip r:embed="rId4"/>
          <a:stretch>
            <a:fillRect/>
          </a:stretch>
        </p:blipFill>
        <p:spPr>
          <a:xfrm>
            <a:off x="5782342" y="2492896"/>
            <a:ext cx="3146750" cy="2736304"/>
          </a:xfrm>
          <a:prstGeom prst="rect">
            <a:avLst/>
          </a:prstGeom>
        </p:spPr>
      </p:pic>
      <p:pic>
        <p:nvPicPr>
          <p:cNvPr id="5" name="Afbeelding 4"/>
          <p:cNvPicPr>
            <a:picLocks noChangeAspect="1"/>
          </p:cNvPicPr>
          <p:nvPr/>
        </p:nvPicPr>
        <p:blipFill>
          <a:blip r:embed="rId5"/>
          <a:stretch>
            <a:fillRect/>
          </a:stretch>
        </p:blipFill>
        <p:spPr>
          <a:xfrm>
            <a:off x="542924" y="2060848"/>
            <a:ext cx="4029075" cy="1085850"/>
          </a:xfrm>
          <a:prstGeom prst="rect">
            <a:avLst/>
          </a:prstGeom>
        </p:spPr>
      </p:pic>
      <p:pic>
        <p:nvPicPr>
          <p:cNvPr id="6" name="Afbeelding 5"/>
          <p:cNvPicPr>
            <a:picLocks noChangeAspect="1"/>
          </p:cNvPicPr>
          <p:nvPr/>
        </p:nvPicPr>
        <p:blipFill>
          <a:blip r:embed="rId6"/>
          <a:stretch>
            <a:fillRect/>
          </a:stretch>
        </p:blipFill>
        <p:spPr>
          <a:xfrm>
            <a:off x="571505" y="3356223"/>
            <a:ext cx="3743325" cy="1009650"/>
          </a:xfrm>
          <a:prstGeom prst="rect">
            <a:avLst/>
          </a:prstGeom>
        </p:spPr>
      </p:pic>
      <p:pic>
        <p:nvPicPr>
          <p:cNvPr id="7" name="Afbeelding 6"/>
          <p:cNvPicPr>
            <a:picLocks noChangeAspect="1"/>
          </p:cNvPicPr>
          <p:nvPr/>
        </p:nvPicPr>
        <p:blipFill>
          <a:blip r:embed="rId7"/>
          <a:stretch>
            <a:fillRect/>
          </a:stretch>
        </p:blipFill>
        <p:spPr>
          <a:xfrm>
            <a:off x="568697" y="4619600"/>
            <a:ext cx="3829050" cy="1219200"/>
          </a:xfrm>
          <a:prstGeom prst="rect">
            <a:avLst/>
          </a:prstGeom>
        </p:spPr>
      </p:pic>
    </p:spTree>
    <p:extLst>
      <p:ext uri="{BB962C8B-B14F-4D97-AF65-F5344CB8AC3E}">
        <p14:creationId xmlns:p14="http://schemas.microsoft.com/office/powerpoint/2010/main" val="1278157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a:t>Apps of the </a:t>
            </a:r>
            <a:r>
              <a:rPr lang="fr-BE" dirty="0" err="1"/>
              <a:t>day</a:t>
            </a:r>
            <a:endParaRPr lang="en-BE" dirty="0"/>
          </a:p>
        </p:txBody>
      </p:sp>
    </p:spTree>
    <p:extLst>
      <p:ext uri="{BB962C8B-B14F-4D97-AF65-F5344CB8AC3E}">
        <p14:creationId xmlns:p14="http://schemas.microsoft.com/office/powerpoint/2010/main" val="166389557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Opgaven </a:t>
            </a:r>
            <a:r>
              <a:rPr lang="nl-BE" dirty="0" err="1"/>
              <a:t>Apps</a:t>
            </a:r>
            <a:endParaRPr lang="nl-BE" dirty="0"/>
          </a:p>
        </p:txBody>
      </p:sp>
      <p:sp>
        <p:nvSpPr>
          <p:cNvPr id="3" name="Tijdelijke aanduiding voor inhoud 2"/>
          <p:cNvSpPr>
            <a:spLocks noGrp="1"/>
          </p:cNvSpPr>
          <p:nvPr>
            <p:ph idx="1"/>
          </p:nvPr>
        </p:nvSpPr>
        <p:spPr>
          <a:xfrm>
            <a:off x="524056" y="1267438"/>
            <a:ext cx="8334000" cy="4428000"/>
          </a:xfrm>
        </p:spPr>
        <p:txBody>
          <a:bodyPr/>
          <a:lstStyle/>
          <a:p>
            <a:pPr marL="0" indent="0" algn="just">
              <a:buNone/>
            </a:pPr>
            <a:r>
              <a:rPr lang="nl-NL" u="sng" dirty="0" err="1">
                <a:effectLst>
                  <a:outerShdw blurRad="38100" dist="38100" dir="2700000" algn="tl">
                    <a:srgbClr val="000000">
                      <a:alpha val="43137"/>
                    </a:srgbClr>
                  </a:outerShdw>
                </a:effectLst>
              </a:rPr>
              <a:t>App</a:t>
            </a:r>
            <a:r>
              <a:rPr lang="nl-NL" u="sng" dirty="0">
                <a:effectLst>
                  <a:outerShdw blurRad="38100" dist="38100" dir="2700000" algn="tl">
                    <a:srgbClr val="000000">
                      <a:alpha val="43137"/>
                    </a:srgbClr>
                  </a:outerShdw>
                </a:effectLst>
              </a:rPr>
              <a:t> 1</a:t>
            </a:r>
            <a:r>
              <a:rPr lang="nl-NL" dirty="0"/>
              <a:t>: Schrijf een </a:t>
            </a:r>
            <a:r>
              <a:rPr lang="nl-NL" dirty="0" err="1"/>
              <a:t>app</a:t>
            </a:r>
            <a:r>
              <a:rPr lang="nl-NL" dirty="0"/>
              <a:t> die het aantal cijfers van een geheel getal telt (</a:t>
            </a:r>
            <a:r>
              <a:rPr lang="nl-NL" u="sng" dirty="0"/>
              <a:t>tip</a:t>
            </a:r>
            <a:r>
              <a:rPr lang="nl-NL" dirty="0"/>
              <a:t>: het getal </a:t>
            </a:r>
            <a:r>
              <a:rPr lang="nl-BE" dirty="0"/>
              <a:t>herhaaldelijk delen door 10).</a:t>
            </a:r>
          </a:p>
          <a:p>
            <a:pPr marL="0" indent="0" algn="just">
              <a:buNone/>
            </a:pPr>
            <a:endParaRPr lang="nl-BE" i="1" dirty="0"/>
          </a:p>
          <a:p>
            <a:pPr marL="0" indent="0" algn="just">
              <a:buNone/>
            </a:pPr>
            <a:r>
              <a:rPr lang="nl-NL" u="sng" dirty="0" err="1">
                <a:effectLst>
                  <a:outerShdw blurRad="38100" dist="38100" dir="2700000" algn="tl">
                    <a:srgbClr val="000000">
                      <a:alpha val="43137"/>
                    </a:srgbClr>
                  </a:outerShdw>
                </a:effectLst>
              </a:rPr>
              <a:t>App</a:t>
            </a:r>
            <a:r>
              <a:rPr lang="nl-NL" u="sng" dirty="0">
                <a:effectLst>
                  <a:outerShdw blurRad="38100" dist="38100" dir="2700000" algn="tl">
                    <a:srgbClr val="000000">
                      <a:alpha val="43137"/>
                    </a:srgbClr>
                  </a:outerShdw>
                </a:effectLst>
              </a:rPr>
              <a:t> 2</a:t>
            </a:r>
            <a:r>
              <a:rPr lang="nl-NL" dirty="0"/>
              <a:t>: lees een geheel getal in en bepaal of het een volkomen kwadraat is.</a:t>
            </a:r>
            <a:endParaRPr lang="nl-BE" dirty="0"/>
          </a:p>
        </p:txBody>
      </p:sp>
    </p:spTree>
    <p:extLst>
      <p:ext uri="{BB962C8B-B14F-4D97-AF65-F5344CB8AC3E}">
        <p14:creationId xmlns:p14="http://schemas.microsoft.com/office/powerpoint/2010/main" val="4005736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539552" y="332656"/>
            <a:ext cx="7734909" cy="5547345"/>
          </a:xfrm>
          <a:prstGeom prst="rect">
            <a:avLst/>
          </a:prstGeom>
        </p:spPr>
      </p:pic>
    </p:spTree>
    <p:extLst>
      <p:ext uri="{BB962C8B-B14F-4D97-AF65-F5344CB8AC3E}">
        <p14:creationId xmlns:p14="http://schemas.microsoft.com/office/powerpoint/2010/main" val="316627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stretch>
            <a:fillRect/>
          </a:stretch>
        </p:blipFill>
        <p:spPr>
          <a:xfrm>
            <a:off x="1043608" y="110532"/>
            <a:ext cx="7056784" cy="6043274"/>
          </a:xfrm>
          <a:prstGeom prst="rect">
            <a:avLst/>
          </a:prstGeom>
        </p:spPr>
      </p:pic>
      <p:sp>
        <p:nvSpPr>
          <p:cNvPr id="10" name="Titel 9"/>
          <p:cNvSpPr>
            <a:spLocks noGrp="1"/>
          </p:cNvSpPr>
          <p:nvPr>
            <p:ph type="title"/>
          </p:nvPr>
        </p:nvSpPr>
        <p:spPr>
          <a:xfrm>
            <a:off x="168211" y="256644"/>
            <a:ext cx="4825820" cy="895100"/>
          </a:xfrm>
        </p:spPr>
        <p:txBody>
          <a:bodyPr>
            <a:normAutofit fontScale="90000"/>
          </a:bodyPr>
          <a:lstStyle/>
          <a:p>
            <a:r>
              <a:rPr lang="nl-BE" sz="3200" dirty="0"/>
              <a:t>event-response </a:t>
            </a:r>
            <a:r>
              <a:rPr lang="nl-BE" sz="3200" dirty="0" err="1"/>
              <a:t>paradigm</a:t>
            </a:r>
            <a:endParaRPr lang="nl-BE" sz="3200" dirty="0"/>
          </a:p>
        </p:txBody>
      </p:sp>
    </p:spTree>
    <p:extLst>
      <p:ext uri="{BB962C8B-B14F-4D97-AF65-F5344CB8AC3E}">
        <p14:creationId xmlns:p14="http://schemas.microsoft.com/office/powerpoint/2010/main" val="3226152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Opgaven </a:t>
            </a:r>
            <a:r>
              <a:rPr lang="nl-BE" dirty="0" err="1"/>
              <a:t>Apps</a:t>
            </a:r>
            <a:endParaRPr lang="nl-BE" dirty="0"/>
          </a:p>
        </p:txBody>
      </p:sp>
      <p:sp>
        <p:nvSpPr>
          <p:cNvPr id="3" name="Tijdelijke aanduiding voor inhoud 2"/>
          <p:cNvSpPr>
            <a:spLocks noGrp="1"/>
          </p:cNvSpPr>
          <p:nvPr>
            <p:ph idx="1"/>
          </p:nvPr>
        </p:nvSpPr>
        <p:spPr>
          <a:xfrm>
            <a:off x="524056" y="1267438"/>
            <a:ext cx="8334000" cy="4428000"/>
          </a:xfrm>
        </p:spPr>
        <p:txBody>
          <a:bodyPr/>
          <a:lstStyle/>
          <a:p>
            <a:pPr marL="0" indent="0" algn="just">
              <a:buNone/>
            </a:pPr>
            <a:r>
              <a:rPr lang="nl-NL" sz="2000" u="sng" dirty="0" err="1">
                <a:effectLst>
                  <a:outerShdw blurRad="38100" dist="38100" dir="2700000" algn="tl">
                    <a:srgbClr val="000000">
                      <a:alpha val="43137"/>
                    </a:srgbClr>
                  </a:outerShdw>
                </a:effectLst>
              </a:rPr>
              <a:t>App</a:t>
            </a:r>
            <a:r>
              <a:rPr lang="nl-NL" sz="2000" u="sng" dirty="0">
                <a:effectLst>
                  <a:outerShdw blurRad="38100" dist="38100" dir="2700000" algn="tl">
                    <a:srgbClr val="000000">
                      <a:alpha val="43137"/>
                    </a:srgbClr>
                  </a:outerShdw>
                </a:effectLst>
              </a:rPr>
              <a:t> 3</a:t>
            </a:r>
            <a:r>
              <a:rPr lang="nl-NL" sz="2000" dirty="0"/>
              <a:t>:  Ontwikkel een </a:t>
            </a:r>
            <a:r>
              <a:rPr lang="nl-NL" sz="2000" dirty="0" err="1"/>
              <a:t>app</a:t>
            </a:r>
            <a:r>
              <a:rPr lang="nl-NL" sz="2000" dirty="0"/>
              <a:t> voor een restaurant chef om een lijst van dagschotels te maken voor een bepaalde week.  Start met een lege lijst en voeg voor elke weekdag een schotel toe.  Bied de mogelijkheid om dit nog te wijzigen.</a:t>
            </a:r>
          </a:p>
          <a:p>
            <a:pPr marL="0" indent="0" algn="just">
              <a:buNone/>
            </a:pPr>
            <a:endParaRPr lang="nl-NL" sz="2000" dirty="0"/>
          </a:p>
          <a:p>
            <a:pPr marL="0" indent="0" algn="just">
              <a:buNone/>
            </a:pPr>
            <a:r>
              <a:rPr lang="nl-NL" sz="2000" u="sng" dirty="0" err="1">
                <a:effectLst>
                  <a:outerShdw blurRad="38100" dist="38100" dir="2700000" algn="tl">
                    <a:srgbClr val="000000">
                      <a:alpha val="43137"/>
                    </a:srgbClr>
                  </a:outerShdw>
                </a:effectLst>
              </a:rPr>
              <a:t>App</a:t>
            </a:r>
            <a:r>
              <a:rPr lang="nl-NL" sz="2000" u="sng" dirty="0">
                <a:effectLst>
                  <a:outerShdw blurRad="38100" dist="38100" dir="2700000" algn="tl">
                    <a:srgbClr val="000000">
                      <a:alpha val="43137"/>
                    </a:srgbClr>
                  </a:outerShdw>
                </a:effectLst>
              </a:rPr>
              <a:t> 4</a:t>
            </a:r>
            <a:r>
              <a:rPr lang="nl-NL" sz="2000" dirty="0"/>
              <a:t>: Maak een lijst van contacten en bijhorende telefoonnummers.  Maak hierbij gebruik van </a:t>
            </a:r>
            <a:r>
              <a:rPr lang="nl-NL" sz="2000" b="1" dirty="0"/>
              <a:t>twee parallelle lijsten</a:t>
            </a:r>
            <a:r>
              <a:rPr lang="nl-NL" sz="2000" dirty="0"/>
              <a:t>.  Dit betekent dat elk item uit de ene lijst (d.i. een naam) </a:t>
            </a:r>
            <a:r>
              <a:rPr lang="nl-NL" sz="2000" dirty="0" err="1"/>
              <a:t>mapt</a:t>
            </a:r>
            <a:r>
              <a:rPr lang="nl-NL" sz="2000" dirty="0"/>
              <a:t> op een item uit te tweede lijst (d.i. een telefoonnummer).  De </a:t>
            </a:r>
            <a:r>
              <a:rPr lang="nl-NL" sz="2000" dirty="0" err="1"/>
              <a:t>app</a:t>
            </a:r>
            <a:r>
              <a:rPr lang="nl-NL" sz="2000" dirty="0"/>
              <a:t> moet toelaten om nieuwe contacten en hun telefoonnummers toe te voegen, en telefoonnummers te wijzigen.  Indien een naam wordt ingegeven, dan wordt het telefoonnummer van die persoon teruggegeven.</a:t>
            </a:r>
            <a:endParaRPr lang="nl-BE" sz="2000" dirty="0"/>
          </a:p>
        </p:txBody>
      </p:sp>
    </p:spTree>
    <p:extLst>
      <p:ext uri="{BB962C8B-B14F-4D97-AF65-F5344CB8AC3E}">
        <p14:creationId xmlns:p14="http://schemas.microsoft.com/office/powerpoint/2010/main" val="65936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695-7937-4FDB-BED2-D3414E898D72}"/>
              </a:ext>
            </a:extLst>
          </p:cNvPr>
          <p:cNvSpPr>
            <a:spLocks noGrp="1"/>
          </p:cNvSpPr>
          <p:nvPr>
            <p:ph type="title"/>
          </p:nvPr>
        </p:nvSpPr>
        <p:spPr>
          <a:xfrm>
            <a:off x="576000" y="1800000"/>
            <a:ext cx="7512923" cy="2386801"/>
          </a:xfrm>
        </p:spPr>
        <p:txBody>
          <a:bodyPr/>
          <a:lstStyle/>
          <a:p>
            <a:r>
              <a:rPr lang="fr-BE" dirty="0"/>
              <a:t>Van </a:t>
            </a:r>
            <a:r>
              <a:rPr lang="fr-BE" dirty="0" err="1"/>
              <a:t>AppInventor</a:t>
            </a:r>
            <a:r>
              <a:rPr lang="fr-BE" dirty="0"/>
              <a:t> </a:t>
            </a:r>
            <a:r>
              <a:rPr lang="fr-BE" dirty="0" err="1"/>
              <a:t>naar</a:t>
            </a:r>
            <a:r>
              <a:rPr lang="fr-BE" dirty="0"/>
              <a:t> Python</a:t>
            </a:r>
            <a:endParaRPr lang="en-BE" dirty="0"/>
          </a:p>
        </p:txBody>
      </p:sp>
    </p:spTree>
    <p:extLst>
      <p:ext uri="{BB962C8B-B14F-4D97-AF65-F5344CB8AC3E}">
        <p14:creationId xmlns:p14="http://schemas.microsoft.com/office/powerpoint/2010/main" val="15084145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ED9E3545-1E69-4D9A-96AE-DE5C8685D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09" y="1412776"/>
            <a:ext cx="2697471" cy="3248205"/>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FFCC996-8517-4BB0-8CBA-DE3091509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762219"/>
            <a:ext cx="2553056" cy="2857899"/>
          </a:xfrm>
          <a:prstGeom prst="rect">
            <a:avLst/>
          </a:prstGeom>
        </p:spPr>
      </p:pic>
    </p:spTree>
    <p:extLst>
      <p:ext uri="{BB962C8B-B14F-4D97-AF65-F5344CB8AC3E}">
        <p14:creationId xmlns:p14="http://schemas.microsoft.com/office/powerpoint/2010/main" val="408491402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9A6EA8-C9D6-487F-B81E-FF881485B7B4}"/>
              </a:ext>
            </a:extLst>
          </p:cNvPr>
          <p:cNvPicPr>
            <a:picLocks noChangeAspect="1"/>
          </p:cNvPicPr>
          <p:nvPr/>
        </p:nvPicPr>
        <p:blipFill>
          <a:blip r:embed="rId2"/>
          <a:stretch>
            <a:fillRect/>
          </a:stretch>
        </p:blipFill>
        <p:spPr>
          <a:xfrm>
            <a:off x="3131840" y="1693623"/>
            <a:ext cx="3633746" cy="2586969"/>
          </a:xfrm>
          <a:prstGeom prst="rect">
            <a:avLst/>
          </a:prstGeom>
        </p:spPr>
      </p:pic>
      <p:pic>
        <p:nvPicPr>
          <p:cNvPr id="4" name="Afbeelding 3"/>
          <p:cNvPicPr>
            <a:picLocks noChangeAspect="1"/>
          </p:cNvPicPr>
          <p:nvPr/>
        </p:nvPicPr>
        <p:blipFill>
          <a:blip r:embed="rId3"/>
          <a:stretch>
            <a:fillRect/>
          </a:stretch>
        </p:blipFill>
        <p:spPr>
          <a:xfrm>
            <a:off x="824249" y="116632"/>
            <a:ext cx="1659519" cy="972822"/>
          </a:xfrm>
          <a:prstGeom prst="rect">
            <a:avLst/>
          </a:prstGeom>
        </p:spPr>
      </p:pic>
      <p:pic>
        <p:nvPicPr>
          <p:cNvPr id="8" name="Afbeelding 7"/>
          <p:cNvPicPr>
            <a:picLocks noChangeAspect="1"/>
          </p:cNvPicPr>
          <p:nvPr/>
        </p:nvPicPr>
        <p:blipFill>
          <a:blip r:embed="rId4"/>
          <a:stretch>
            <a:fillRect/>
          </a:stretch>
        </p:blipFill>
        <p:spPr>
          <a:xfrm>
            <a:off x="179512" y="5229200"/>
            <a:ext cx="1440160" cy="930011"/>
          </a:xfrm>
          <a:prstGeom prst="rect">
            <a:avLst/>
          </a:prstGeom>
        </p:spPr>
      </p:pic>
      <p:pic>
        <p:nvPicPr>
          <p:cNvPr id="9" name="Afbeelding 8"/>
          <p:cNvPicPr>
            <a:picLocks noChangeAspect="1"/>
          </p:cNvPicPr>
          <p:nvPr/>
        </p:nvPicPr>
        <p:blipFill>
          <a:blip r:embed="rId5"/>
          <a:stretch>
            <a:fillRect/>
          </a:stretch>
        </p:blipFill>
        <p:spPr>
          <a:xfrm>
            <a:off x="4375346" y="5344214"/>
            <a:ext cx="1484441" cy="834031"/>
          </a:xfrm>
          <a:prstGeom prst="rect">
            <a:avLst/>
          </a:prstGeom>
        </p:spPr>
      </p:pic>
      <p:sp>
        <p:nvSpPr>
          <p:cNvPr id="10" name="PIJL-OMLAAG 9"/>
          <p:cNvSpPr/>
          <p:nvPr/>
        </p:nvSpPr>
        <p:spPr>
          <a:xfrm>
            <a:off x="1187624" y="4448939"/>
            <a:ext cx="864096" cy="580271"/>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PIJL-OMLAAG 10"/>
          <p:cNvSpPr/>
          <p:nvPr/>
        </p:nvSpPr>
        <p:spPr>
          <a:xfrm>
            <a:off x="4819440" y="4459743"/>
            <a:ext cx="864096" cy="580271"/>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Afbeelding 15"/>
          <p:cNvPicPr>
            <a:picLocks noChangeAspect="1"/>
          </p:cNvPicPr>
          <p:nvPr/>
        </p:nvPicPr>
        <p:blipFill>
          <a:blip r:embed="rId6"/>
          <a:stretch>
            <a:fillRect/>
          </a:stretch>
        </p:blipFill>
        <p:spPr>
          <a:xfrm>
            <a:off x="107504" y="1635806"/>
            <a:ext cx="3024336" cy="2587664"/>
          </a:xfrm>
          <a:prstGeom prst="rect">
            <a:avLst/>
          </a:prstGeom>
        </p:spPr>
      </p:pic>
      <p:cxnSp>
        <p:nvCxnSpPr>
          <p:cNvPr id="18" name="Rechte verbindingslijn 17"/>
          <p:cNvCxnSpPr/>
          <p:nvPr/>
        </p:nvCxnSpPr>
        <p:spPr>
          <a:xfrm>
            <a:off x="6876256" y="188640"/>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6979395" y="560519"/>
            <a:ext cx="2129109"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programmeertaal</a:t>
            </a:r>
          </a:p>
        </p:txBody>
      </p:sp>
      <p:cxnSp>
        <p:nvCxnSpPr>
          <p:cNvPr id="15" name="Rechte verbindingslijn 14"/>
          <p:cNvCxnSpPr/>
          <p:nvPr/>
        </p:nvCxnSpPr>
        <p:spPr>
          <a:xfrm>
            <a:off x="3275856" y="175699"/>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7262032" y="2494637"/>
            <a:ext cx="1558440"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Software</a:t>
            </a:r>
          </a:p>
          <a:p>
            <a:pPr algn="ctr"/>
            <a:r>
              <a:rPr lang="nl-BE" dirty="0">
                <a:latin typeface="Aharoni" panose="02010803020104030203" pitchFamily="2" charset="-79"/>
                <a:cs typeface="Aharoni" panose="02010803020104030203" pitchFamily="2" charset="-79"/>
              </a:rPr>
              <a:t>ontwikkelen</a:t>
            </a:r>
          </a:p>
        </p:txBody>
      </p:sp>
      <p:sp>
        <p:nvSpPr>
          <p:cNvPr id="20" name="Tekstvak 19"/>
          <p:cNvSpPr txBox="1"/>
          <p:nvPr/>
        </p:nvSpPr>
        <p:spPr>
          <a:xfrm>
            <a:off x="7427141" y="5373216"/>
            <a:ext cx="1228221"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Software</a:t>
            </a:r>
          </a:p>
          <a:p>
            <a:pPr algn="ctr"/>
            <a:r>
              <a:rPr lang="nl-BE" dirty="0">
                <a:latin typeface="Aharoni" panose="02010803020104030203" pitchFamily="2" charset="-79"/>
                <a:cs typeface="Aharoni" panose="02010803020104030203" pitchFamily="2" charset="-79"/>
              </a:rPr>
              <a:t>uitvoeren</a:t>
            </a:r>
          </a:p>
        </p:txBody>
      </p:sp>
      <p:sp>
        <p:nvSpPr>
          <p:cNvPr id="21" name="Stroomdiagram: Verzamelen 20"/>
          <p:cNvSpPr/>
          <p:nvPr/>
        </p:nvSpPr>
        <p:spPr>
          <a:xfrm>
            <a:off x="4819440" y="1196752"/>
            <a:ext cx="864096" cy="367046"/>
          </a:xfrm>
          <a:prstGeom prst="flowChartCollate">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2" name="Stroomdiagram: Verzamelen 21"/>
          <p:cNvSpPr/>
          <p:nvPr/>
        </p:nvSpPr>
        <p:spPr>
          <a:xfrm>
            <a:off x="1259632" y="1196752"/>
            <a:ext cx="864096" cy="367046"/>
          </a:xfrm>
          <a:prstGeom prst="flowChartCollate">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pic>
        <p:nvPicPr>
          <p:cNvPr id="23" name="Afbeelding 22"/>
          <p:cNvPicPr>
            <a:picLocks noChangeAspect="1"/>
          </p:cNvPicPr>
          <p:nvPr/>
        </p:nvPicPr>
        <p:blipFill>
          <a:blip r:embed="rId7"/>
          <a:stretch>
            <a:fillRect/>
          </a:stretch>
        </p:blipFill>
        <p:spPr>
          <a:xfrm>
            <a:off x="1800790" y="5150033"/>
            <a:ext cx="996702" cy="966772"/>
          </a:xfrm>
          <a:prstGeom prst="rect">
            <a:avLst/>
          </a:prstGeom>
        </p:spPr>
      </p:pic>
      <p:pic>
        <p:nvPicPr>
          <p:cNvPr id="24" name="Picture 23" descr="A close up of a logo&#10;&#10;Description automatically generated">
            <a:extLst>
              <a:ext uri="{FF2B5EF4-FFF2-40B4-BE49-F238E27FC236}">
                <a16:creationId xmlns:a16="http://schemas.microsoft.com/office/drawing/2014/main" id="{22A84806-A70C-4E4D-83BB-B632B7E949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5761" y="62103"/>
            <a:ext cx="1903473" cy="1034496"/>
          </a:xfrm>
          <a:prstGeom prst="rect">
            <a:avLst/>
          </a:prstGeom>
        </p:spPr>
      </p:pic>
    </p:spTree>
    <p:extLst>
      <p:ext uri="{BB962C8B-B14F-4D97-AF65-F5344CB8AC3E}">
        <p14:creationId xmlns:p14="http://schemas.microsoft.com/office/powerpoint/2010/main" val="1401644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24249" y="116632"/>
            <a:ext cx="1659519" cy="972822"/>
          </a:xfrm>
          <a:prstGeom prst="rect">
            <a:avLst/>
          </a:prstGeom>
        </p:spPr>
      </p:pic>
      <p:pic>
        <p:nvPicPr>
          <p:cNvPr id="9" name="Afbeelding 8"/>
          <p:cNvPicPr>
            <a:picLocks noChangeAspect="1"/>
          </p:cNvPicPr>
          <p:nvPr/>
        </p:nvPicPr>
        <p:blipFill>
          <a:blip r:embed="rId3"/>
          <a:stretch>
            <a:fillRect/>
          </a:stretch>
        </p:blipFill>
        <p:spPr>
          <a:xfrm>
            <a:off x="4599334" y="4879151"/>
            <a:ext cx="1484441" cy="988829"/>
          </a:xfrm>
          <a:prstGeom prst="rect">
            <a:avLst/>
          </a:prstGeom>
        </p:spPr>
      </p:pic>
      <p:sp>
        <p:nvSpPr>
          <p:cNvPr id="10" name="PIJL-OMLAAG 9"/>
          <p:cNvSpPr/>
          <p:nvPr/>
        </p:nvSpPr>
        <p:spPr>
          <a:xfrm>
            <a:off x="1187624" y="4096238"/>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PIJL-OMLAAG 10"/>
          <p:cNvSpPr/>
          <p:nvPr/>
        </p:nvSpPr>
        <p:spPr>
          <a:xfrm>
            <a:off x="4891448" y="4096238"/>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Rechte verbindingslijn 14"/>
          <p:cNvCxnSpPr/>
          <p:nvPr/>
        </p:nvCxnSpPr>
        <p:spPr>
          <a:xfrm>
            <a:off x="3347864" y="175699"/>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7020272" y="188640"/>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7051403" y="560519"/>
            <a:ext cx="2129109"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programmeertaal</a:t>
            </a:r>
          </a:p>
        </p:txBody>
      </p:sp>
      <p:sp>
        <p:nvSpPr>
          <p:cNvPr id="19" name="Tekstvak 18"/>
          <p:cNvSpPr txBox="1"/>
          <p:nvPr/>
        </p:nvSpPr>
        <p:spPr>
          <a:xfrm>
            <a:off x="7260305" y="2638653"/>
            <a:ext cx="1705915"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Programmeer</a:t>
            </a:r>
          </a:p>
          <a:p>
            <a:pPr algn="ctr"/>
            <a:r>
              <a:rPr lang="nl-BE" dirty="0">
                <a:latin typeface="Aharoni" panose="02010803020104030203" pitchFamily="2" charset="-79"/>
                <a:cs typeface="Aharoni" panose="02010803020104030203" pitchFamily="2" charset="-79"/>
              </a:rPr>
              <a:t>omgeving</a:t>
            </a:r>
          </a:p>
        </p:txBody>
      </p:sp>
      <p:sp>
        <p:nvSpPr>
          <p:cNvPr id="20" name="Tekstvak 19"/>
          <p:cNvSpPr txBox="1"/>
          <p:nvPr/>
        </p:nvSpPr>
        <p:spPr>
          <a:xfrm>
            <a:off x="7512777" y="5013176"/>
            <a:ext cx="1200971" cy="923330"/>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Opslag</a:t>
            </a:r>
          </a:p>
          <a:p>
            <a:pPr algn="ctr"/>
            <a:r>
              <a:rPr lang="nl-BE" dirty="0">
                <a:latin typeface="Aharoni" panose="02010803020104030203" pitchFamily="2" charset="-79"/>
                <a:cs typeface="Aharoni" panose="02010803020104030203" pitchFamily="2" charset="-79"/>
              </a:rPr>
              <a:t>Van</a:t>
            </a:r>
          </a:p>
          <a:p>
            <a:pPr algn="ctr"/>
            <a:r>
              <a:rPr lang="nl-BE" dirty="0">
                <a:latin typeface="Aharoni" panose="02010803020104030203" pitchFamily="2" charset="-79"/>
                <a:cs typeface="Aharoni" panose="02010803020104030203" pitchFamily="2" charset="-79"/>
              </a:rPr>
              <a:t>projecten</a:t>
            </a:r>
          </a:p>
        </p:txBody>
      </p:sp>
      <p:sp>
        <p:nvSpPr>
          <p:cNvPr id="24" name="Tekstvak 23"/>
          <p:cNvSpPr txBox="1"/>
          <p:nvPr/>
        </p:nvSpPr>
        <p:spPr>
          <a:xfrm>
            <a:off x="4300255" y="5867980"/>
            <a:ext cx="2074607" cy="369332"/>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Lokaal – op je PC</a:t>
            </a:r>
          </a:p>
        </p:txBody>
      </p:sp>
      <p:pic>
        <p:nvPicPr>
          <p:cNvPr id="2" name="Afbeelding 1"/>
          <p:cNvPicPr>
            <a:picLocks noChangeAspect="1"/>
          </p:cNvPicPr>
          <p:nvPr/>
        </p:nvPicPr>
        <p:blipFill>
          <a:blip r:embed="rId4"/>
          <a:stretch>
            <a:fillRect/>
          </a:stretch>
        </p:blipFill>
        <p:spPr>
          <a:xfrm>
            <a:off x="105799" y="2363848"/>
            <a:ext cx="3004838" cy="1649788"/>
          </a:xfrm>
          <a:prstGeom prst="rect">
            <a:avLst/>
          </a:prstGeom>
        </p:spPr>
      </p:pic>
      <p:sp>
        <p:nvSpPr>
          <p:cNvPr id="3" name="Rechthoek 2"/>
          <p:cNvSpPr/>
          <p:nvPr/>
        </p:nvSpPr>
        <p:spPr>
          <a:xfrm>
            <a:off x="107504" y="1640994"/>
            <a:ext cx="3129639" cy="707886"/>
          </a:xfrm>
          <a:prstGeom prst="rect">
            <a:avLst/>
          </a:prstGeom>
        </p:spPr>
        <p:txBody>
          <a:bodyPr wrap="none">
            <a:spAutoFit/>
          </a:bodyPr>
          <a:lstStyle/>
          <a:p>
            <a:r>
              <a:rPr lang="nl-BE" sz="2000" dirty="0">
                <a:hlinkClick r:id="rId5"/>
              </a:rPr>
              <a:t>http://appinventor.mit.edu/</a:t>
            </a:r>
            <a:endParaRPr lang="nl-BE" sz="2000" dirty="0"/>
          </a:p>
          <a:p>
            <a:endParaRPr lang="nl-BE" sz="2000" dirty="0"/>
          </a:p>
        </p:txBody>
      </p:sp>
      <p:pic>
        <p:nvPicPr>
          <p:cNvPr id="6" name="Afbeelding 5"/>
          <p:cNvPicPr>
            <a:picLocks noChangeAspect="1"/>
          </p:cNvPicPr>
          <p:nvPr/>
        </p:nvPicPr>
        <p:blipFill>
          <a:blip r:embed="rId6"/>
          <a:stretch>
            <a:fillRect/>
          </a:stretch>
        </p:blipFill>
        <p:spPr>
          <a:xfrm>
            <a:off x="283211" y="4556303"/>
            <a:ext cx="2726555" cy="1320969"/>
          </a:xfrm>
          <a:prstGeom prst="rect">
            <a:avLst/>
          </a:prstGeom>
        </p:spPr>
      </p:pic>
      <p:sp>
        <p:nvSpPr>
          <p:cNvPr id="27" name="Tekstvak 26"/>
          <p:cNvSpPr txBox="1"/>
          <p:nvPr/>
        </p:nvSpPr>
        <p:spPr>
          <a:xfrm>
            <a:off x="-36397" y="5877272"/>
            <a:ext cx="3384261" cy="369332"/>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In The Cloud – op MIT servers</a:t>
            </a:r>
          </a:p>
        </p:txBody>
      </p:sp>
      <p:cxnSp>
        <p:nvCxnSpPr>
          <p:cNvPr id="12" name="Rechte verbindingslijn 11"/>
          <p:cNvCxnSpPr/>
          <p:nvPr/>
        </p:nvCxnSpPr>
        <p:spPr>
          <a:xfrm flipH="1">
            <a:off x="117253" y="1412776"/>
            <a:ext cx="8991251" cy="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Picture 20" descr="A close up of a logo&#10;&#10;Description automatically generated">
            <a:extLst>
              <a:ext uri="{FF2B5EF4-FFF2-40B4-BE49-F238E27FC236}">
                <a16:creationId xmlns:a16="http://schemas.microsoft.com/office/drawing/2014/main" id="{6C173A02-9D5D-49E5-A464-E550EDE7E5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5016" y="102671"/>
            <a:ext cx="2352752" cy="1278669"/>
          </a:xfrm>
          <a:prstGeom prst="rect">
            <a:avLst/>
          </a:prstGeom>
        </p:spPr>
      </p:pic>
      <p:pic>
        <p:nvPicPr>
          <p:cNvPr id="8" name="Picture 7" descr="A picture containing lamp, drawing&#10;&#10;Description automatically generated">
            <a:extLst>
              <a:ext uri="{FF2B5EF4-FFF2-40B4-BE49-F238E27FC236}">
                <a16:creationId xmlns:a16="http://schemas.microsoft.com/office/drawing/2014/main" id="{5B3D6DA3-C786-411F-9744-5399914AAD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0071" y="1486263"/>
            <a:ext cx="2438405" cy="853442"/>
          </a:xfrm>
          <a:prstGeom prst="rect">
            <a:avLst/>
          </a:prstGeom>
        </p:spPr>
      </p:pic>
      <p:pic>
        <p:nvPicPr>
          <p:cNvPr id="5" name="Picture 4">
            <a:extLst>
              <a:ext uri="{FF2B5EF4-FFF2-40B4-BE49-F238E27FC236}">
                <a16:creationId xmlns:a16="http://schemas.microsoft.com/office/drawing/2014/main" id="{F575F34B-8BBE-41F2-9DE8-065C6B020994}"/>
              </a:ext>
            </a:extLst>
          </p:cNvPr>
          <p:cNvPicPr>
            <a:picLocks noChangeAspect="1"/>
          </p:cNvPicPr>
          <p:nvPr/>
        </p:nvPicPr>
        <p:blipFill>
          <a:blip r:embed="rId9"/>
          <a:stretch>
            <a:fillRect/>
          </a:stretch>
        </p:blipFill>
        <p:spPr>
          <a:xfrm>
            <a:off x="3458586" y="2363848"/>
            <a:ext cx="3490089" cy="1556935"/>
          </a:xfrm>
          <a:prstGeom prst="rect">
            <a:avLst/>
          </a:prstGeom>
        </p:spPr>
      </p:pic>
    </p:spTree>
    <p:extLst>
      <p:ext uri="{BB962C8B-B14F-4D97-AF65-F5344CB8AC3E}">
        <p14:creationId xmlns:p14="http://schemas.microsoft.com/office/powerpoint/2010/main" val="1967679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fgeronde rechthoek 26"/>
          <p:cNvSpPr/>
          <p:nvPr/>
        </p:nvSpPr>
        <p:spPr>
          <a:xfrm>
            <a:off x="4983218" y="99501"/>
            <a:ext cx="4125286" cy="188933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sp>
        <p:nvSpPr>
          <p:cNvPr id="26" name="Afgeronde rechthoek 25"/>
          <p:cNvSpPr/>
          <p:nvPr/>
        </p:nvSpPr>
        <p:spPr>
          <a:xfrm>
            <a:off x="158682" y="99501"/>
            <a:ext cx="4125286" cy="188933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pic>
        <p:nvPicPr>
          <p:cNvPr id="23" name="Afbeelding 22"/>
          <p:cNvPicPr>
            <a:picLocks noChangeAspect="1"/>
          </p:cNvPicPr>
          <p:nvPr/>
        </p:nvPicPr>
        <p:blipFill>
          <a:blip r:embed="rId2"/>
          <a:stretch>
            <a:fillRect/>
          </a:stretch>
        </p:blipFill>
        <p:spPr>
          <a:xfrm>
            <a:off x="1475656" y="175699"/>
            <a:ext cx="2448272" cy="1813141"/>
          </a:xfrm>
          <a:prstGeom prst="rect">
            <a:avLst/>
          </a:prstGeom>
        </p:spPr>
      </p:pic>
      <p:pic>
        <p:nvPicPr>
          <p:cNvPr id="5" name="Afbeelding 4"/>
          <p:cNvPicPr>
            <a:picLocks noChangeAspect="1"/>
          </p:cNvPicPr>
          <p:nvPr/>
        </p:nvPicPr>
        <p:blipFill>
          <a:blip r:embed="rId3"/>
          <a:stretch>
            <a:fillRect/>
          </a:stretch>
        </p:blipFill>
        <p:spPr>
          <a:xfrm>
            <a:off x="248185" y="764704"/>
            <a:ext cx="1659519" cy="972822"/>
          </a:xfrm>
          <a:prstGeom prst="rect">
            <a:avLst/>
          </a:prstGeom>
        </p:spPr>
      </p:pic>
      <p:pic>
        <p:nvPicPr>
          <p:cNvPr id="25" name="Afbeelding 24"/>
          <p:cNvPicPr>
            <a:picLocks noChangeAspect="1"/>
          </p:cNvPicPr>
          <p:nvPr/>
        </p:nvPicPr>
        <p:blipFill>
          <a:blip r:embed="rId4"/>
          <a:stretch>
            <a:fillRect/>
          </a:stretch>
        </p:blipFill>
        <p:spPr>
          <a:xfrm>
            <a:off x="8077662" y="196465"/>
            <a:ext cx="638446" cy="1720368"/>
          </a:xfrm>
          <a:prstGeom prst="rect">
            <a:avLst/>
          </a:prstGeom>
        </p:spPr>
      </p:pic>
      <p:pic>
        <p:nvPicPr>
          <p:cNvPr id="33" name="Afbeelding 32"/>
          <p:cNvPicPr>
            <a:picLocks noChangeAspect="1"/>
          </p:cNvPicPr>
          <p:nvPr/>
        </p:nvPicPr>
        <p:blipFill>
          <a:blip r:embed="rId4"/>
          <a:stretch>
            <a:fillRect/>
          </a:stretch>
        </p:blipFill>
        <p:spPr>
          <a:xfrm>
            <a:off x="7062696" y="2366012"/>
            <a:ext cx="1356509" cy="3655276"/>
          </a:xfrm>
          <a:prstGeom prst="rect">
            <a:avLst/>
          </a:prstGeom>
        </p:spPr>
      </p:pic>
      <p:pic>
        <p:nvPicPr>
          <p:cNvPr id="30" name="Afbeelding 29"/>
          <p:cNvPicPr>
            <a:picLocks noChangeAspect="1"/>
          </p:cNvPicPr>
          <p:nvPr/>
        </p:nvPicPr>
        <p:blipFill>
          <a:blip r:embed="rId5"/>
          <a:stretch>
            <a:fillRect/>
          </a:stretch>
        </p:blipFill>
        <p:spPr>
          <a:xfrm>
            <a:off x="2897688" y="3748011"/>
            <a:ext cx="1121060" cy="759830"/>
          </a:xfrm>
          <a:prstGeom prst="rect">
            <a:avLst/>
          </a:prstGeom>
        </p:spPr>
      </p:pic>
      <p:sp>
        <p:nvSpPr>
          <p:cNvPr id="31" name="PIJL-OMLAAG 30"/>
          <p:cNvSpPr/>
          <p:nvPr/>
        </p:nvSpPr>
        <p:spPr>
          <a:xfrm>
            <a:off x="3127207" y="3503526"/>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PIJL-OMLAAG 31"/>
          <p:cNvSpPr/>
          <p:nvPr/>
        </p:nvSpPr>
        <p:spPr>
          <a:xfrm>
            <a:off x="3127207" y="4576091"/>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4" name="Afbeelding 33"/>
          <p:cNvPicPr>
            <a:picLocks noChangeAspect="1"/>
          </p:cNvPicPr>
          <p:nvPr/>
        </p:nvPicPr>
        <p:blipFill>
          <a:blip r:embed="rId5"/>
          <a:stretch>
            <a:fillRect/>
          </a:stretch>
        </p:blipFill>
        <p:spPr>
          <a:xfrm>
            <a:off x="4603068" y="3748011"/>
            <a:ext cx="1121060" cy="759830"/>
          </a:xfrm>
          <a:prstGeom prst="rect">
            <a:avLst/>
          </a:prstGeom>
        </p:spPr>
      </p:pic>
      <p:sp>
        <p:nvSpPr>
          <p:cNvPr id="35" name="PIJL-OMLAAG 34"/>
          <p:cNvSpPr/>
          <p:nvPr/>
        </p:nvSpPr>
        <p:spPr>
          <a:xfrm>
            <a:off x="4832587" y="3503526"/>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PIJL-OMLAAG 35"/>
          <p:cNvSpPr/>
          <p:nvPr/>
        </p:nvSpPr>
        <p:spPr>
          <a:xfrm>
            <a:off x="4832587" y="4576091"/>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7" name="Afbeelding 36"/>
          <p:cNvPicPr>
            <a:picLocks noChangeAspect="1"/>
          </p:cNvPicPr>
          <p:nvPr/>
        </p:nvPicPr>
        <p:blipFill>
          <a:blip r:embed="rId5"/>
          <a:stretch>
            <a:fillRect/>
          </a:stretch>
        </p:blipFill>
        <p:spPr>
          <a:xfrm>
            <a:off x="1290700" y="3745493"/>
            <a:ext cx="1121060" cy="759830"/>
          </a:xfrm>
          <a:prstGeom prst="rect">
            <a:avLst/>
          </a:prstGeom>
        </p:spPr>
      </p:pic>
      <p:sp>
        <p:nvSpPr>
          <p:cNvPr id="38" name="PIJL-OMLAAG 37"/>
          <p:cNvSpPr/>
          <p:nvPr/>
        </p:nvSpPr>
        <p:spPr>
          <a:xfrm>
            <a:off x="1520219" y="3501008"/>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PIJL-OMLAAG 38"/>
          <p:cNvSpPr/>
          <p:nvPr/>
        </p:nvSpPr>
        <p:spPr>
          <a:xfrm>
            <a:off x="1520219" y="4573573"/>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 name="Picture 19" descr="A picture containing drawing&#10;&#10;Description automatically generated">
            <a:extLst>
              <a:ext uri="{FF2B5EF4-FFF2-40B4-BE49-F238E27FC236}">
                <a16:creationId xmlns:a16="http://schemas.microsoft.com/office/drawing/2014/main" id="{0AF8DB7D-734A-4E58-BEB9-BDCCA3EFC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341036"/>
            <a:ext cx="1247531" cy="1396490"/>
          </a:xfrm>
          <a:prstGeom prst="rect">
            <a:avLst/>
          </a:prstGeom>
        </p:spPr>
      </p:pic>
      <p:pic>
        <p:nvPicPr>
          <p:cNvPr id="2" name="Picture 1">
            <a:extLst>
              <a:ext uri="{FF2B5EF4-FFF2-40B4-BE49-F238E27FC236}">
                <a16:creationId xmlns:a16="http://schemas.microsoft.com/office/drawing/2014/main" id="{DF705B72-5916-491C-9549-7E5FE68E0ECB}"/>
              </a:ext>
            </a:extLst>
          </p:cNvPr>
          <p:cNvPicPr>
            <a:picLocks noChangeAspect="1"/>
          </p:cNvPicPr>
          <p:nvPr/>
        </p:nvPicPr>
        <p:blipFill>
          <a:blip r:embed="rId7"/>
          <a:stretch>
            <a:fillRect/>
          </a:stretch>
        </p:blipFill>
        <p:spPr>
          <a:xfrm>
            <a:off x="1699450" y="2402729"/>
            <a:ext cx="5030924" cy="861565"/>
          </a:xfrm>
          <a:prstGeom prst="rect">
            <a:avLst/>
          </a:prstGeom>
        </p:spPr>
      </p:pic>
      <p:pic>
        <p:nvPicPr>
          <p:cNvPr id="3" name="Picture 2">
            <a:extLst>
              <a:ext uri="{FF2B5EF4-FFF2-40B4-BE49-F238E27FC236}">
                <a16:creationId xmlns:a16="http://schemas.microsoft.com/office/drawing/2014/main" id="{107AD43F-A127-4486-A23B-4C51C406AF8E}"/>
              </a:ext>
            </a:extLst>
          </p:cNvPr>
          <p:cNvPicPr>
            <a:picLocks noChangeAspect="1"/>
          </p:cNvPicPr>
          <p:nvPr/>
        </p:nvPicPr>
        <p:blipFill>
          <a:blip r:embed="rId8"/>
          <a:stretch>
            <a:fillRect/>
          </a:stretch>
        </p:blipFill>
        <p:spPr>
          <a:xfrm>
            <a:off x="1389070" y="4907709"/>
            <a:ext cx="4335058" cy="331342"/>
          </a:xfrm>
          <a:prstGeom prst="rect">
            <a:avLst/>
          </a:prstGeom>
        </p:spPr>
      </p:pic>
    </p:spTree>
    <p:extLst>
      <p:ext uri="{BB962C8B-B14F-4D97-AF65-F5344CB8AC3E}">
        <p14:creationId xmlns:p14="http://schemas.microsoft.com/office/powerpoint/2010/main" val="2263656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fgeronde rechthoek 26"/>
          <p:cNvSpPr/>
          <p:nvPr/>
        </p:nvSpPr>
        <p:spPr>
          <a:xfrm>
            <a:off x="4983218" y="99501"/>
            <a:ext cx="4125286" cy="188933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sp>
        <p:nvSpPr>
          <p:cNvPr id="26" name="Afgeronde rechthoek 25"/>
          <p:cNvSpPr/>
          <p:nvPr/>
        </p:nvSpPr>
        <p:spPr>
          <a:xfrm>
            <a:off x="158682" y="99501"/>
            <a:ext cx="4125286" cy="188933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a:p>
        </p:txBody>
      </p:sp>
      <p:pic>
        <p:nvPicPr>
          <p:cNvPr id="23" name="Afbeelding 22"/>
          <p:cNvPicPr>
            <a:picLocks noChangeAspect="1"/>
          </p:cNvPicPr>
          <p:nvPr/>
        </p:nvPicPr>
        <p:blipFill>
          <a:blip r:embed="rId2"/>
          <a:stretch>
            <a:fillRect/>
          </a:stretch>
        </p:blipFill>
        <p:spPr>
          <a:xfrm>
            <a:off x="1475656" y="175699"/>
            <a:ext cx="2448272" cy="1813141"/>
          </a:xfrm>
          <a:prstGeom prst="rect">
            <a:avLst/>
          </a:prstGeom>
        </p:spPr>
      </p:pic>
      <p:pic>
        <p:nvPicPr>
          <p:cNvPr id="5" name="Afbeelding 4"/>
          <p:cNvPicPr>
            <a:picLocks noChangeAspect="1"/>
          </p:cNvPicPr>
          <p:nvPr/>
        </p:nvPicPr>
        <p:blipFill>
          <a:blip r:embed="rId3"/>
          <a:stretch>
            <a:fillRect/>
          </a:stretch>
        </p:blipFill>
        <p:spPr>
          <a:xfrm>
            <a:off x="248185" y="764704"/>
            <a:ext cx="1659519" cy="972822"/>
          </a:xfrm>
          <a:prstGeom prst="rect">
            <a:avLst/>
          </a:prstGeom>
        </p:spPr>
      </p:pic>
      <p:pic>
        <p:nvPicPr>
          <p:cNvPr id="25" name="Afbeelding 24"/>
          <p:cNvPicPr>
            <a:picLocks noChangeAspect="1"/>
          </p:cNvPicPr>
          <p:nvPr/>
        </p:nvPicPr>
        <p:blipFill>
          <a:blip r:embed="rId4"/>
          <a:stretch>
            <a:fillRect/>
          </a:stretch>
        </p:blipFill>
        <p:spPr>
          <a:xfrm>
            <a:off x="8077662" y="196465"/>
            <a:ext cx="638446" cy="1720368"/>
          </a:xfrm>
          <a:prstGeom prst="rect">
            <a:avLst/>
          </a:prstGeom>
        </p:spPr>
      </p:pic>
      <p:pic>
        <p:nvPicPr>
          <p:cNvPr id="33" name="Afbeelding 32"/>
          <p:cNvPicPr>
            <a:picLocks noChangeAspect="1"/>
          </p:cNvPicPr>
          <p:nvPr/>
        </p:nvPicPr>
        <p:blipFill>
          <a:blip r:embed="rId4"/>
          <a:stretch>
            <a:fillRect/>
          </a:stretch>
        </p:blipFill>
        <p:spPr>
          <a:xfrm>
            <a:off x="7062696" y="2366012"/>
            <a:ext cx="1356509" cy="3655276"/>
          </a:xfrm>
          <a:prstGeom prst="rect">
            <a:avLst/>
          </a:prstGeom>
        </p:spPr>
      </p:pic>
      <p:pic>
        <p:nvPicPr>
          <p:cNvPr id="28" name="Afbeelding 27"/>
          <p:cNvPicPr>
            <a:picLocks noChangeAspect="1"/>
          </p:cNvPicPr>
          <p:nvPr/>
        </p:nvPicPr>
        <p:blipFill>
          <a:blip r:embed="rId5"/>
          <a:stretch>
            <a:fillRect/>
          </a:stretch>
        </p:blipFill>
        <p:spPr>
          <a:xfrm>
            <a:off x="611560" y="2060848"/>
            <a:ext cx="6030186" cy="1442678"/>
          </a:xfrm>
          <a:prstGeom prst="rect">
            <a:avLst/>
          </a:prstGeom>
        </p:spPr>
      </p:pic>
      <p:pic>
        <p:nvPicPr>
          <p:cNvPr id="29" name="Afbeelding 28"/>
          <p:cNvPicPr>
            <a:picLocks noChangeAspect="1"/>
          </p:cNvPicPr>
          <p:nvPr/>
        </p:nvPicPr>
        <p:blipFill>
          <a:blip r:embed="rId6"/>
          <a:stretch>
            <a:fillRect/>
          </a:stretch>
        </p:blipFill>
        <p:spPr>
          <a:xfrm>
            <a:off x="629022" y="4793395"/>
            <a:ext cx="6156032" cy="1583488"/>
          </a:xfrm>
          <a:prstGeom prst="rect">
            <a:avLst/>
          </a:prstGeom>
        </p:spPr>
      </p:pic>
      <p:pic>
        <p:nvPicPr>
          <p:cNvPr id="30" name="Afbeelding 29"/>
          <p:cNvPicPr>
            <a:picLocks noChangeAspect="1"/>
          </p:cNvPicPr>
          <p:nvPr/>
        </p:nvPicPr>
        <p:blipFill>
          <a:blip r:embed="rId7"/>
          <a:stretch>
            <a:fillRect/>
          </a:stretch>
        </p:blipFill>
        <p:spPr>
          <a:xfrm>
            <a:off x="2897688" y="3748011"/>
            <a:ext cx="1121060" cy="759830"/>
          </a:xfrm>
          <a:prstGeom prst="rect">
            <a:avLst/>
          </a:prstGeom>
        </p:spPr>
      </p:pic>
      <p:sp>
        <p:nvSpPr>
          <p:cNvPr id="31" name="PIJL-OMLAAG 30"/>
          <p:cNvSpPr/>
          <p:nvPr/>
        </p:nvSpPr>
        <p:spPr>
          <a:xfrm>
            <a:off x="3127207" y="3503526"/>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PIJL-OMLAAG 31"/>
          <p:cNvSpPr/>
          <p:nvPr/>
        </p:nvSpPr>
        <p:spPr>
          <a:xfrm>
            <a:off x="3127207" y="4576091"/>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4" name="Afbeelding 33"/>
          <p:cNvPicPr>
            <a:picLocks noChangeAspect="1"/>
          </p:cNvPicPr>
          <p:nvPr/>
        </p:nvPicPr>
        <p:blipFill>
          <a:blip r:embed="rId7"/>
          <a:stretch>
            <a:fillRect/>
          </a:stretch>
        </p:blipFill>
        <p:spPr>
          <a:xfrm>
            <a:off x="4603068" y="3748011"/>
            <a:ext cx="1121060" cy="759830"/>
          </a:xfrm>
          <a:prstGeom prst="rect">
            <a:avLst/>
          </a:prstGeom>
        </p:spPr>
      </p:pic>
      <p:sp>
        <p:nvSpPr>
          <p:cNvPr id="35" name="PIJL-OMLAAG 34"/>
          <p:cNvSpPr/>
          <p:nvPr/>
        </p:nvSpPr>
        <p:spPr>
          <a:xfrm>
            <a:off x="4832587" y="3503526"/>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PIJL-OMLAAG 35"/>
          <p:cNvSpPr/>
          <p:nvPr/>
        </p:nvSpPr>
        <p:spPr>
          <a:xfrm>
            <a:off x="4832587" y="4576091"/>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7" name="Afbeelding 36"/>
          <p:cNvPicPr>
            <a:picLocks noChangeAspect="1"/>
          </p:cNvPicPr>
          <p:nvPr/>
        </p:nvPicPr>
        <p:blipFill>
          <a:blip r:embed="rId7"/>
          <a:stretch>
            <a:fillRect/>
          </a:stretch>
        </p:blipFill>
        <p:spPr>
          <a:xfrm>
            <a:off x="1290700" y="3745493"/>
            <a:ext cx="1121060" cy="759830"/>
          </a:xfrm>
          <a:prstGeom prst="rect">
            <a:avLst/>
          </a:prstGeom>
        </p:spPr>
      </p:pic>
      <p:sp>
        <p:nvSpPr>
          <p:cNvPr id="38" name="PIJL-OMLAAG 37"/>
          <p:cNvSpPr/>
          <p:nvPr/>
        </p:nvSpPr>
        <p:spPr>
          <a:xfrm>
            <a:off x="1520219" y="3501008"/>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PIJL-OMLAAG 38"/>
          <p:cNvSpPr/>
          <p:nvPr/>
        </p:nvSpPr>
        <p:spPr>
          <a:xfrm>
            <a:off x="1520219" y="4573573"/>
            <a:ext cx="720080" cy="149053"/>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descr="A close up of a logo&#10;&#10;Description automatically generated">
            <a:extLst>
              <a:ext uri="{FF2B5EF4-FFF2-40B4-BE49-F238E27FC236}">
                <a16:creationId xmlns:a16="http://schemas.microsoft.com/office/drawing/2014/main" id="{7FD07647-2E48-4E9B-A5EC-AFF122DF2D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2806" y="225249"/>
            <a:ext cx="895268" cy="1512277"/>
          </a:xfrm>
          <a:prstGeom prst="rect">
            <a:avLst/>
          </a:prstGeom>
        </p:spPr>
      </p:pic>
    </p:spTree>
    <p:extLst>
      <p:ext uri="{BB962C8B-B14F-4D97-AF65-F5344CB8AC3E}">
        <p14:creationId xmlns:p14="http://schemas.microsoft.com/office/powerpoint/2010/main" val="577117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3539-560B-48C2-90B7-381C8F2C9354}"/>
              </a:ext>
            </a:extLst>
          </p:cNvPr>
          <p:cNvSpPr>
            <a:spLocks noGrp="1"/>
          </p:cNvSpPr>
          <p:nvPr>
            <p:ph type="title"/>
          </p:nvPr>
        </p:nvSpPr>
        <p:spPr/>
        <p:txBody>
          <a:bodyPr/>
          <a:lstStyle/>
          <a:p>
            <a:r>
              <a:rPr lang="fr-BE" dirty="0" err="1"/>
              <a:t>Installatie</a:t>
            </a:r>
            <a:r>
              <a:rPr lang="fr-BE" dirty="0"/>
              <a:t> </a:t>
            </a:r>
            <a:r>
              <a:rPr lang="fr-BE" dirty="0" err="1"/>
              <a:t>programmeeromgeving</a:t>
            </a:r>
            <a:endParaRPr lang="en-BE" dirty="0"/>
          </a:p>
        </p:txBody>
      </p:sp>
      <p:sp>
        <p:nvSpPr>
          <p:cNvPr id="3" name="Content Placeholder 2">
            <a:extLst>
              <a:ext uri="{FF2B5EF4-FFF2-40B4-BE49-F238E27FC236}">
                <a16:creationId xmlns:a16="http://schemas.microsoft.com/office/drawing/2014/main" id="{9D851374-928E-4287-9BF2-3A478BD249F2}"/>
              </a:ext>
            </a:extLst>
          </p:cNvPr>
          <p:cNvSpPr>
            <a:spLocks noGrp="1"/>
          </p:cNvSpPr>
          <p:nvPr>
            <p:ph idx="1"/>
          </p:nvPr>
        </p:nvSpPr>
        <p:spPr>
          <a:xfrm>
            <a:off x="540000" y="1249519"/>
            <a:ext cx="8334000" cy="4428000"/>
          </a:xfrm>
        </p:spPr>
        <p:txBody>
          <a:bodyPr/>
          <a:lstStyle/>
          <a:p>
            <a:r>
              <a:rPr lang="fr-BE" b="1" dirty="0" err="1"/>
              <a:t>Installatie</a:t>
            </a:r>
            <a:r>
              <a:rPr lang="fr-BE" b="1" dirty="0"/>
              <a:t> van de </a:t>
            </a:r>
            <a:r>
              <a:rPr lang="fr-BE" b="1" dirty="0" err="1"/>
              <a:t>programmeertaal</a:t>
            </a:r>
            <a:r>
              <a:rPr lang="fr-BE" b="1" dirty="0"/>
              <a:t> </a:t>
            </a:r>
          </a:p>
          <a:p>
            <a:pPr lvl="1"/>
            <a:r>
              <a:rPr lang="en-BE" dirty="0"/>
              <a:t>Python 3+ </a:t>
            </a:r>
            <a:r>
              <a:rPr lang="en-BE" u="sng" dirty="0">
                <a:hlinkClick r:id="rId2"/>
              </a:rPr>
              <a:t>https://www.python.org/downloads/</a:t>
            </a:r>
            <a:endParaRPr lang="en-BE" dirty="0"/>
          </a:p>
          <a:p>
            <a:endParaRPr lang="fr-BE" sz="1100" dirty="0"/>
          </a:p>
          <a:p>
            <a:r>
              <a:rPr lang="fr-BE" b="1" dirty="0" err="1"/>
              <a:t>Installatie</a:t>
            </a:r>
            <a:r>
              <a:rPr lang="fr-BE" b="1" dirty="0"/>
              <a:t> van de </a:t>
            </a:r>
            <a:r>
              <a:rPr lang="fr-BE" b="1" dirty="0" err="1"/>
              <a:t>programmeeromgeving</a:t>
            </a:r>
            <a:endParaRPr lang="fr-BE" b="1" dirty="0"/>
          </a:p>
          <a:p>
            <a:pPr lvl="1"/>
            <a:r>
              <a:rPr lang="en-BE" dirty="0" err="1"/>
              <a:t>Jupyter</a:t>
            </a:r>
            <a:r>
              <a:rPr lang="en-BE" dirty="0"/>
              <a:t> notebook</a:t>
            </a:r>
            <a:r>
              <a:rPr lang="fr-BE" dirty="0"/>
              <a:t>:</a:t>
            </a:r>
            <a:r>
              <a:rPr lang="en-BE" dirty="0"/>
              <a:t> </a:t>
            </a:r>
            <a:r>
              <a:rPr lang="en-BE" u="sng" dirty="0">
                <a:hlinkClick r:id="rId3"/>
              </a:rPr>
              <a:t>https://jupyter.org/</a:t>
            </a:r>
            <a:endParaRPr lang="fr-BE" u="sng" dirty="0"/>
          </a:p>
          <a:p>
            <a:pPr lvl="1"/>
            <a:r>
              <a:rPr lang="fr-BE" dirty="0"/>
              <a:t>Open een </a:t>
            </a:r>
            <a:r>
              <a:rPr lang="fr-BE" dirty="0" err="1"/>
              <a:t>shell</a:t>
            </a:r>
            <a:r>
              <a:rPr lang="fr-BE" dirty="0"/>
              <a:t> met </a:t>
            </a:r>
            <a:r>
              <a:rPr lang="fr-BE" b="1" dirty="0">
                <a:latin typeface="Courier New" panose="02070309020205020404" pitchFamily="49" charset="0"/>
                <a:cs typeface="Courier New" panose="02070309020205020404" pitchFamily="49" charset="0"/>
              </a:rPr>
              <a:t>cmd</a:t>
            </a:r>
            <a:r>
              <a:rPr lang="fr-BE" dirty="0"/>
              <a:t> commando</a:t>
            </a:r>
          </a:p>
          <a:p>
            <a:pPr lvl="1"/>
            <a:r>
              <a:rPr lang="fr-BE" dirty="0" err="1"/>
              <a:t>Voer</a:t>
            </a:r>
            <a:r>
              <a:rPr lang="fr-BE" dirty="0"/>
              <a:t> commando </a:t>
            </a:r>
            <a:r>
              <a:rPr lang="fr-BE" dirty="0" err="1"/>
              <a:t>uit</a:t>
            </a:r>
            <a:r>
              <a:rPr lang="fr-BE" dirty="0"/>
              <a:t>: </a:t>
            </a:r>
            <a:r>
              <a:rPr lang="fr-BE" b="1" dirty="0" err="1">
                <a:latin typeface="Courier New" panose="02070309020205020404" pitchFamily="49" charset="0"/>
                <a:cs typeface="Courier New" panose="02070309020205020404" pitchFamily="49" charset="0"/>
              </a:rPr>
              <a:t>pip</a:t>
            </a:r>
            <a:r>
              <a:rPr lang="fr-BE" b="1" dirty="0">
                <a:latin typeface="Courier New" panose="02070309020205020404" pitchFamily="49" charset="0"/>
                <a:cs typeface="Courier New" panose="02070309020205020404" pitchFamily="49" charset="0"/>
              </a:rPr>
              <a:t> </a:t>
            </a:r>
            <a:r>
              <a:rPr lang="fr-BE" b="1" dirty="0" err="1">
                <a:latin typeface="Courier New" panose="02070309020205020404" pitchFamily="49" charset="0"/>
                <a:cs typeface="Courier New" panose="02070309020205020404" pitchFamily="49" charset="0"/>
              </a:rPr>
              <a:t>install</a:t>
            </a:r>
            <a:r>
              <a:rPr lang="fr-BE" b="1" dirty="0">
                <a:latin typeface="Courier New" panose="02070309020205020404" pitchFamily="49" charset="0"/>
                <a:cs typeface="Courier New" panose="02070309020205020404" pitchFamily="49" charset="0"/>
              </a:rPr>
              <a:t> notebook</a:t>
            </a:r>
          </a:p>
          <a:p>
            <a:pPr lvl="1"/>
            <a:endParaRPr lang="fr-BE" sz="1100" u="sng" dirty="0"/>
          </a:p>
          <a:p>
            <a:r>
              <a:rPr lang="fr-BE" b="1" dirty="0" err="1"/>
              <a:t>Opstarten</a:t>
            </a:r>
            <a:r>
              <a:rPr lang="fr-BE" b="1" dirty="0"/>
              <a:t> van de </a:t>
            </a:r>
            <a:r>
              <a:rPr lang="fr-BE" b="1" dirty="0" err="1"/>
              <a:t>programmeeromgeving</a:t>
            </a:r>
            <a:endParaRPr lang="fr-BE" b="1" dirty="0"/>
          </a:p>
          <a:p>
            <a:pPr lvl="1"/>
            <a:r>
              <a:rPr lang="fr-BE" dirty="0"/>
              <a:t>Open een </a:t>
            </a:r>
            <a:r>
              <a:rPr lang="fr-BE" dirty="0" err="1"/>
              <a:t>shell</a:t>
            </a:r>
            <a:r>
              <a:rPr lang="fr-BE" dirty="0"/>
              <a:t> met </a:t>
            </a:r>
            <a:r>
              <a:rPr lang="fr-BE" b="1" dirty="0">
                <a:latin typeface="Courier New" panose="02070309020205020404" pitchFamily="49" charset="0"/>
                <a:cs typeface="Courier New" panose="02070309020205020404" pitchFamily="49" charset="0"/>
              </a:rPr>
              <a:t>cmd</a:t>
            </a:r>
            <a:r>
              <a:rPr lang="fr-BE" dirty="0"/>
              <a:t> commando</a:t>
            </a:r>
          </a:p>
          <a:p>
            <a:pPr lvl="1"/>
            <a:r>
              <a:rPr lang="fr-BE" dirty="0" err="1"/>
              <a:t>Voer</a:t>
            </a:r>
            <a:r>
              <a:rPr lang="fr-BE" dirty="0"/>
              <a:t> commando </a:t>
            </a:r>
            <a:r>
              <a:rPr lang="fr-BE" dirty="0" err="1"/>
              <a:t>uit</a:t>
            </a:r>
            <a:r>
              <a:rPr lang="fr-BE" dirty="0"/>
              <a:t>: </a:t>
            </a:r>
            <a:r>
              <a:rPr lang="fr-BE" b="1" dirty="0" err="1">
                <a:latin typeface="Courier New" panose="02070309020205020404" pitchFamily="49" charset="0"/>
                <a:cs typeface="Courier New" panose="02070309020205020404" pitchFamily="49" charset="0"/>
              </a:rPr>
              <a:t>jupyter</a:t>
            </a:r>
            <a:r>
              <a:rPr lang="fr-BE" b="1" dirty="0">
                <a:latin typeface="Courier New" panose="02070309020205020404" pitchFamily="49" charset="0"/>
                <a:cs typeface="Courier New" panose="02070309020205020404" pitchFamily="49" charset="0"/>
              </a:rPr>
              <a:t> notebook</a:t>
            </a:r>
          </a:p>
          <a:p>
            <a:pPr lvl="1"/>
            <a:endParaRPr lang="fr-BE" u="sng" dirty="0"/>
          </a:p>
          <a:p>
            <a:pPr lvl="1"/>
            <a:endParaRPr lang="fr-BE" u="sng" dirty="0"/>
          </a:p>
          <a:p>
            <a:endParaRPr lang="en-BE" dirty="0"/>
          </a:p>
          <a:p>
            <a:endParaRPr lang="en-BE" dirty="0"/>
          </a:p>
        </p:txBody>
      </p:sp>
      <p:pic>
        <p:nvPicPr>
          <p:cNvPr id="6" name="Picture 5" descr="A close up of a sign&#10;&#10;Description automatically generated">
            <a:extLst>
              <a:ext uri="{FF2B5EF4-FFF2-40B4-BE49-F238E27FC236}">
                <a16:creationId xmlns:a16="http://schemas.microsoft.com/office/drawing/2014/main" id="{41EF0866-F3F0-4B59-BA51-0403F1DF7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871" y="3190140"/>
            <a:ext cx="861065" cy="1036866"/>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E44A1647-1BC0-4285-9D22-70E981E1FF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1921" y="1249519"/>
            <a:ext cx="814966" cy="912276"/>
          </a:xfrm>
          <a:prstGeom prst="rect">
            <a:avLst/>
          </a:prstGeom>
        </p:spPr>
      </p:pic>
      <p:pic>
        <p:nvPicPr>
          <p:cNvPr id="8" name="Picture 7">
            <a:extLst>
              <a:ext uri="{FF2B5EF4-FFF2-40B4-BE49-F238E27FC236}">
                <a16:creationId xmlns:a16="http://schemas.microsoft.com/office/drawing/2014/main" id="{E3D272BD-436D-4B0B-B905-2BE6A8D64B35}"/>
              </a:ext>
            </a:extLst>
          </p:cNvPr>
          <p:cNvPicPr>
            <a:picLocks noChangeAspect="1"/>
          </p:cNvPicPr>
          <p:nvPr/>
        </p:nvPicPr>
        <p:blipFill>
          <a:blip r:embed="rId6"/>
          <a:stretch>
            <a:fillRect/>
          </a:stretch>
        </p:blipFill>
        <p:spPr>
          <a:xfrm>
            <a:off x="7524276" y="2593619"/>
            <a:ext cx="1510256" cy="407769"/>
          </a:xfrm>
          <a:prstGeom prst="rect">
            <a:avLst/>
          </a:prstGeom>
        </p:spPr>
      </p:pic>
      <p:pic>
        <p:nvPicPr>
          <p:cNvPr id="9" name="Picture 8" descr="A close up of a sign&#10;&#10;Description automatically generated">
            <a:extLst>
              <a:ext uri="{FF2B5EF4-FFF2-40B4-BE49-F238E27FC236}">
                <a16:creationId xmlns:a16="http://schemas.microsoft.com/office/drawing/2014/main" id="{BE05A160-219C-4124-8CAD-28F0CB7F63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5822" y="4829405"/>
            <a:ext cx="861065" cy="1036866"/>
          </a:xfrm>
          <a:prstGeom prst="rect">
            <a:avLst/>
          </a:prstGeom>
        </p:spPr>
      </p:pic>
    </p:spTree>
    <p:extLst>
      <p:ext uri="{BB962C8B-B14F-4D97-AF65-F5344CB8AC3E}">
        <p14:creationId xmlns:p14="http://schemas.microsoft.com/office/powerpoint/2010/main" val="1478986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RenteCalculator</a:t>
            </a:r>
            <a:r>
              <a:rPr lang="nl-BE" dirty="0"/>
              <a:t>::</a:t>
            </a:r>
            <a:r>
              <a:rPr lang="nl-BE" dirty="0" err="1"/>
              <a:t>AppInventor</a:t>
            </a:r>
            <a:endParaRPr lang="nl-BE" dirty="0"/>
          </a:p>
        </p:txBody>
      </p:sp>
      <p:sp>
        <p:nvSpPr>
          <p:cNvPr id="3" name="Tijdelijke aanduiding voor inhoud 2"/>
          <p:cNvSpPr>
            <a:spLocks noGrp="1"/>
          </p:cNvSpPr>
          <p:nvPr>
            <p:ph idx="1"/>
          </p:nvPr>
        </p:nvSpPr>
        <p:spPr/>
        <p:txBody>
          <a:bodyPr/>
          <a:lstStyle/>
          <a:p>
            <a:r>
              <a:rPr lang="nl-BE" b="1" u="sng" dirty="0"/>
              <a:t>Opgave</a:t>
            </a:r>
            <a:r>
              <a:rPr lang="nl-BE" b="1" dirty="0"/>
              <a:t>: </a:t>
            </a:r>
            <a:r>
              <a:rPr lang="nl-BE" b="1" i="1" dirty="0"/>
              <a:t>bereken het eindbedrag als het startbedrag, de rentevoet en het aantal jaar gegeven zijn.</a:t>
            </a:r>
          </a:p>
          <a:p>
            <a:pPr lvl="1"/>
            <a:endParaRPr lang="nl-BE" u="sng" dirty="0"/>
          </a:p>
          <a:p>
            <a:pPr lvl="1"/>
            <a:r>
              <a:rPr lang="nl-BE" u="sng" dirty="0"/>
              <a:t>Invoer</a:t>
            </a:r>
            <a:r>
              <a:rPr lang="nl-BE" dirty="0"/>
              <a:t>:</a:t>
            </a:r>
          </a:p>
          <a:p>
            <a:pPr lvl="2"/>
            <a:r>
              <a:rPr lang="nl-BE" dirty="0" err="1"/>
              <a:t>startBedrag</a:t>
            </a:r>
            <a:endParaRPr lang="nl-BE" dirty="0"/>
          </a:p>
          <a:p>
            <a:pPr lvl="2"/>
            <a:r>
              <a:rPr lang="nl-BE" dirty="0"/>
              <a:t>rentevoet</a:t>
            </a:r>
          </a:p>
          <a:p>
            <a:pPr lvl="2"/>
            <a:r>
              <a:rPr lang="nl-BE" dirty="0" err="1"/>
              <a:t>aantalJaar</a:t>
            </a:r>
            <a:endParaRPr lang="nl-BE" dirty="0"/>
          </a:p>
          <a:p>
            <a:pPr lvl="1"/>
            <a:endParaRPr lang="nl-BE" u="sng" dirty="0"/>
          </a:p>
          <a:p>
            <a:pPr lvl="1"/>
            <a:r>
              <a:rPr lang="nl-BE" u="sng" dirty="0"/>
              <a:t>Uitvoer</a:t>
            </a:r>
            <a:r>
              <a:rPr lang="nl-BE" dirty="0"/>
              <a:t>:</a:t>
            </a:r>
          </a:p>
          <a:p>
            <a:pPr lvl="2"/>
            <a:r>
              <a:rPr lang="nl-BE" dirty="0" err="1"/>
              <a:t>eindBedrag</a:t>
            </a:r>
            <a:endParaRPr lang="nl-BE" dirty="0"/>
          </a:p>
        </p:txBody>
      </p:sp>
      <p:grpSp>
        <p:nvGrpSpPr>
          <p:cNvPr id="5" name="Groep 4"/>
          <p:cNvGrpSpPr/>
          <p:nvPr/>
        </p:nvGrpSpPr>
        <p:grpSpPr>
          <a:xfrm>
            <a:off x="5364088" y="2204864"/>
            <a:ext cx="2610462" cy="3721621"/>
            <a:chOff x="5364088" y="2204864"/>
            <a:chExt cx="2610462" cy="3721621"/>
          </a:xfrm>
        </p:grpSpPr>
        <p:pic>
          <p:nvPicPr>
            <p:cNvPr id="6" name="Picture 3" descr="C:\Users\vincent.naessens\Documents\WORK\ONDERWIJS\COMPUTERSENPROGRAMMEREN\opgave_rentecalcula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204864"/>
              <a:ext cx="2610462" cy="3721621"/>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6588224" y="4149080"/>
              <a:ext cx="12241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7" name="Afbeelding 6"/>
          <p:cNvPicPr>
            <a:picLocks noChangeAspect="1"/>
          </p:cNvPicPr>
          <p:nvPr/>
        </p:nvPicPr>
        <p:blipFill>
          <a:blip r:embed="rId3"/>
          <a:stretch>
            <a:fillRect/>
          </a:stretch>
        </p:blipFill>
        <p:spPr>
          <a:xfrm>
            <a:off x="7862410" y="23108"/>
            <a:ext cx="1178405" cy="1178405"/>
          </a:xfrm>
          <a:prstGeom prst="rect">
            <a:avLst/>
          </a:prstGeom>
        </p:spPr>
      </p:pic>
    </p:spTree>
    <p:extLst>
      <p:ext uri="{BB962C8B-B14F-4D97-AF65-F5344CB8AC3E}">
        <p14:creationId xmlns:p14="http://schemas.microsoft.com/office/powerpoint/2010/main" val="1134188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RenteCalculator</a:t>
            </a:r>
            <a:r>
              <a:rPr lang="nl-BE" dirty="0"/>
              <a:t>::</a:t>
            </a:r>
            <a:r>
              <a:rPr lang="nl-BE" dirty="0" err="1"/>
              <a:t>AppInventor</a:t>
            </a:r>
            <a:endParaRPr lang="nl-BE" dirty="0"/>
          </a:p>
        </p:txBody>
      </p:sp>
      <p:sp>
        <p:nvSpPr>
          <p:cNvPr id="4" name="Tekstvak 3"/>
          <p:cNvSpPr txBox="1"/>
          <p:nvPr/>
        </p:nvSpPr>
        <p:spPr>
          <a:xfrm>
            <a:off x="683568" y="1412776"/>
            <a:ext cx="2899127" cy="369332"/>
          </a:xfrm>
          <a:prstGeom prst="rect">
            <a:avLst/>
          </a:prstGeom>
          <a:noFill/>
        </p:spPr>
        <p:txBody>
          <a:bodyPr wrap="none" rtlCol="0">
            <a:spAutoFit/>
          </a:bodyPr>
          <a:lstStyle/>
          <a:p>
            <a:r>
              <a:rPr lang="nl-BE" dirty="0"/>
              <a:t>GUI ontwerper (‘designer’)</a:t>
            </a:r>
          </a:p>
        </p:txBody>
      </p:sp>
      <p:sp>
        <p:nvSpPr>
          <p:cNvPr id="7" name="Tekstvak 6"/>
          <p:cNvSpPr txBox="1"/>
          <p:nvPr/>
        </p:nvSpPr>
        <p:spPr>
          <a:xfrm>
            <a:off x="5124058" y="1412776"/>
            <a:ext cx="2544286" cy="369332"/>
          </a:xfrm>
          <a:prstGeom prst="rect">
            <a:avLst/>
          </a:prstGeom>
          <a:noFill/>
        </p:spPr>
        <p:txBody>
          <a:bodyPr wrap="none" rtlCol="0">
            <a:spAutoFit/>
          </a:bodyPr>
          <a:lstStyle/>
          <a:p>
            <a:r>
              <a:rPr lang="nl-BE" dirty="0"/>
              <a:t>programmeur (‘</a:t>
            </a:r>
            <a:r>
              <a:rPr lang="nl-BE" dirty="0" err="1"/>
              <a:t>blocks</a:t>
            </a:r>
            <a:r>
              <a:rPr lang="nl-BE" dirty="0"/>
              <a:t>’)</a:t>
            </a:r>
          </a:p>
        </p:txBody>
      </p:sp>
      <p:sp>
        <p:nvSpPr>
          <p:cNvPr id="5" name="Tekstvak 4"/>
          <p:cNvSpPr txBox="1"/>
          <p:nvPr/>
        </p:nvSpPr>
        <p:spPr>
          <a:xfrm>
            <a:off x="1073177" y="4149080"/>
            <a:ext cx="1569660" cy="1754326"/>
          </a:xfrm>
          <a:prstGeom prst="rect">
            <a:avLst/>
          </a:prstGeom>
          <a:noFill/>
        </p:spPr>
        <p:txBody>
          <a:bodyPr wrap="none" rtlCol="0">
            <a:spAutoFit/>
          </a:bodyPr>
          <a:lstStyle/>
          <a:p>
            <a:pPr algn="ctr"/>
            <a:r>
              <a:rPr lang="nl-BE" sz="3600" dirty="0"/>
              <a:t>invoer</a:t>
            </a:r>
          </a:p>
          <a:p>
            <a:pPr algn="ctr"/>
            <a:r>
              <a:rPr lang="nl-BE" sz="3600" dirty="0"/>
              <a:t>+ </a:t>
            </a:r>
          </a:p>
          <a:p>
            <a:pPr algn="ctr"/>
            <a:r>
              <a:rPr lang="nl-BE" sz="3600" dirty="0"/>
              <a:t>uitvoer</a:t>
            </a:r>
          </a:p>
        </p:txBody>
      </p:sp>
      <p:sp>
        <p:nvSpPr>
          <p:cNvPr id="9" name="Tekstvak 8"/>
          <p:cNvSpPr txBox="1"/>
          <p:nvPr/>
        </p:nvSpPr>
        <p:spPr>
          <a:xfrm>
            <a:off x="5171438" y="4654877"/>
            <a:ext cx="2416046" cy="646331"/>
          </a:xfrm>
          <a:prstGeom prst="rect">
            <a:avLst/>
          </a:prstGeom>
          <a:noFill/>
        </p:spPr>
        <p:txBody>
          <a:bodyPr wrap="none" rtlCol="0">
            <a:spAutoFit/>
          </a:bodyPr>
          <a:lstStyle/>
          <a:p>
            <a:pPr algn="ctr"/>
            <a:r>
              <a:rPr lang="nl-BE" sz="3600" dirty="0"/>
              <a:t>verwerking</a:t>
            </a:r>
          </a:p>
        </p:txBody>
      </p:sp>
      <p:cxnSp>
        <p:nvCxnSpPr>
          <p:cNvPr id="8" name="Rechte verbindingslijn 7"/>
          <p:cNvCxnSpPr/>
          <p:nvPr/>
        </p:nvCxnSpPr>
        <p:spPr>
          <a:xfrm>
            <a:off x="4211960" y="1484784"/>
            <a:ext cx="0" cy="453650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Afbeelding 10"/>
          <p:cNvPicPr>
            <a:picLocks noChangeAspect="1"/>
          </p:cNvPicPr>
          <p:nvPr/>
        </p:nvPicPr>
        <p:blipFill>
          <a:blip r:embed="rId2"/>
          <a:stretch>
            <a:fillRect/>
          </a:stretch>
        </p:blipFill>
        <p:spPr>
          <a:xfrm>
            <a:off x="1060401" y="1916832"/>
            <a:ext cx="1660504" cy="1660504"/>
          </a:xfrm>
          <a:prstGeom prst="rect">
            <a:avLst/>
          </a:prstGeom>
        </p:spPr>
      </p:pic>
      <p:pic>
        <p:nvPicPr>
          <p:cNvPr id="12" name="Picture 2" descr="https://pbs.twimg.com/profile_images/2601396524/computer_avat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024433"/>
            <a:ext cx="1426285" cy="144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8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Event </a:t>
            </a:r>
            <a:r>
              <a:rPr lang="nl-BE" dirty="0" err="1"/>
              <a:t>handlers</a:t>
            </a:r>
            <a:r>
              <a:rPr lang="nl-BE" dirty="0"/>
              <a:t> </a:t>
            </a:r>
            <a:r>
              <a:rPr lang="nl-BE" dirty="0" err="1"/>
              <a:t>can</a:t>
            </a:r>
            <a:r>
              <a:rPr lang="nl-BE" dirty="0"/>
              <a:t> </a:t>
            </a:r>
            <a:r>
              <a:rPr lang="nl-BE" dirty="0" err="1"/>
              <a:t>ask</a:t>
            </a:r>
            <a:r>
              <a:rPr lang="nl-BE" dirty="0"/>
              <a:t> </a:t>
            </a:r>
            <a:r>
              <a:rPr lang="nl-BE" dirty="0" err="1"/>
              <a:t>questions</a:t>
            </a:r>
            <a:endParaRPr lang="nl-BE" dirty="0"/>
          </a:p>
        </p:txBody>
      </p:sp>
      <p:pic>
        <p:nvPicPr>
          <p:cNvPr id="9" name="Afbeelding 8"/>
          <p:cNvPicPr>
            <a:picLocks noChangeAspect="1"/>
          </p:cNvPicPr>
          <p:nvPr/>
        </p:nvPicPr>
        <p:blipFill>
          <a:blip r:embed="rId2"/>
          <a:stretch>
            <a:fillRect/>
          </a:stretch>
        </p:blipFill>
        <p:spPr>
          <a:xfrm>
            <a:off x="1116064" y="1296006"/>
            <a:ext cx="2159792" cy="4915627"/>
          </a:xfrm>
          <a:prstGeom prst="rect">
            <a:avLst/>
          </a:prstGeom>
        </p:spPr>
      </p:pic>
      <p:pic>
        <p:nvPicPr>
          <p:cNvPr id="10" name="Afbeelding 9"/>
          <p:cNvPicPr>
            <a:picLocks noChangeAspect="1"/>
          </p:cNvPicPr>
          <p:nvPr/>
        </p:nvPicPr>
        <p:blipFill>
          <a:blip r:embed="rId3"/>
          <a:stretch>
            <a:fillRect/>
          </a:stretch>
        </p:blipFill>
        <p:spPr>
          <a:xfrm>
            <a:off x="4539335" y="3308208"/>
            <a:ext cx="4295068" cy="762924"/>
          </a:xfrm>
          <a:prstGeom prst="rect">
            <a:avLst/>
          </a:prstGeom>
        </p:spPr>
      </p:pic>
    </p:spTree>
    <p:extLst>
      <p:ext uri="{BB962C8B-B14F-4D97-AF65-F5344CB8AC3E}">
        <p14:creationId xmlns:p14="http://schemas.microsoft.com/office/powerpoint/2010/main" val="400829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Rentecalculator::</a:t>
            </a:r>
            <a:r>
              <a:rPr lang="nl-BE" dirty="0" err="1"/>
              <a:t>AppInventor</a:t>
            </a:r>
            <a:endParaRPr lang="nl-BE" dirty="0"/>
          </a:p>
        </p:txBody>
      </p:sp>
      <p:pic>
        <p:nvPicPr>
          <p:cNvPr id="4" name="Picture 2" descr="C:\Users\vincent.naessens\Documents\WORK\ONDERWIJS\COMPUTERSENPROGRAMMEREN\opgave_rentecalculator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37" y="1484784"/>
            <a:ext cx="3135143" cy="10049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vincent.naessens\Documents\WORK\ONDERWIJS\COMPUTERSENPROGRAMMEREN\opgave_rentecalculator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9" y="2502643"/>
            <a:ext cx="6908801" cy="26876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Rechte verbindingslijn met pijl 6"/>
          <p:cNvCxnSpPr/>
          <p:nvPr/>
        </p:nvCxnSpPr>
        <p:spPr>
          <a:xfrm flipH="1" flipV="1">
            <a:off x="5436096" y="3068960"/>
            <a:ext cx="1296144" cy="2880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Rechte verbindingslijn met pijl 8"/>
          <p:cNvCxnSpPr/>
          <p:nvPr/>
        </p:nvCxnSpPr>
        <p:spPr>
          <a:xfrm flipH="1" flipV="1">
            <a:off x="4707000" y="3356992"/>
            <a:ext cx="2025240" cy="720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Rechte verbindingslijn met pijl 10"/>
          <p:cNvCxnSpPr/>
          <p:nvPr/>
        </p:nvCxnSpPr>
        <p:spPr>
          <a:xfrm flipH="1">
            <a:off x="3851920" y="3501008"/>
            <a:ext cx="2880320" cy="3454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kstvak 11"/>
          <p:cNvSpPr txBox="1"/>
          <p:nvPr/>
        </p:nvSpPr>
        <p:spPr>
          <a:xfrm>
            <a:off x="6835468" y="3244334"/>
            <a:ext cx="1296144" cy="369332"/>
          </a:xfrm>
          <a:prstGeom prst="rect">
            <a:avLst/>
          </a:prstGeom>
          <a:noFill/>
        </p:spPr>
        <p:txBody>
          <a:bodyPr wrap="square" rtlCol="0">
            <a:spAutoFit/>
          </a:bodyPr>
          <a:lstStyle/>
          <a:p>
            <a:r>
              <a:rPr lang="nl-BE" dirty="0"/>
              <a:t>invoer</a:t>
            </a:r>
          </a:p>
        </p:txBody>
      </p:sp>
      <p:cxnSp>
        <p:nvCxnSpPr>
          <p:cNvPr id="14" name="Rechte verbindingslijn met pijl 13"/>
          <p:cNvCxnSpPr/>
          <p:nvPr/>
        </p:nvCxnSpPr>
        <p:spPr>
          <a:xfrm flipH="1" flipV="1">
            <a:off x="4932040" y="4844827"/>
            <a:ext cx="787580" cy="556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kstvak 14"/>
          <p:cNvSpPr txBox="1"/>
          <p:nvPr/>
        </p:nvSpPr>
        <p:spPr>
          <a:xfrm>
            <a:off x="5783069" y="4715852"/>
            <a:ext cx="877163" cy="369332"/>
          </a:xfrm>
          <a:prstGeom prst="rect">
            <a:avLst/>
          </a:prstGeom>
          <a:noFill/>
        </p:spPr>
        <p:txBody>
          <a:bodyPr wrap="none" rtlCol="0">
            <a:spAutoFit/>
          </a:bodyPr>
          <a:lstStyle/>
          <a:p>
            <a:r>
              <a:rPr lang="nl-BE" dirty="0"/>
              <a:t>uitvoer</a:t>
            </a:r>
          </a:p>
        </p:txBody>
      </p:sp>
      <p:pic>
        <p:nvPicPr>
          <p:cNvPr id="3" name="Afbeelding 2"/>
          <p:cNvPicPr>
            <a:picLocks noChangeAspect="1"/>
          </p:cNvPicPr>
          <p:nvPr/>
        </p:nvPicPr>
        <p:blipFill>
          <a:blip r:embed="rId4"/>
          <a:stretch>
            <a:fillRect/>
          </a:stretch>
        </p:blipFill>
        <p:spPr>
          <a:xfrm>
            <a:off x="7857164" y="160064"/>
            <a:ext cx="1165759" cy="1180704"/>
          </a:xfrm>
          <a:prstGeom prst="rect">
            <a:avLst/>
          </a:prstGeom>
        </p:spPr>
      </p:pic>
    </p:spTree>
    <p:extLst>
      <p:ext uri="{BB962C8B-B14F-4D97-AF65-F5344CB8AC3E}">
        <p14:creationId xmlns:p14="http://schemas.microsoft.com/office/powerpoint/2010/main" val="3747124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RenteCalculator</a:t>
            </a:r>
            <a:r>
              <a:rPr lang="nl-BE" dirty="0"/>
              <a:t>::Python</a:t>
            </a:r>
          </a:p>
        </p:txBody>
      </p:sp>
      <p:pic>
        <p:nvPicPr>
          <p:cNvPr id="6" name="Afbeelding 5"/>
          <p:cNvPicPr>
            <a:picLocks noChangeAspect="1"/>
          </p:cNvPicPr>
          <p:nvPr/>
        </p:nvPicPr>
        <p:blipFill>
          <a:blip r:embed="rId2"/>
          <a:stretch>
            <a:fillRect/>
          </a:stretch>
        </p:blipFill>
        <p:spPr>
          <a:xfrm>
            <a:off x="2721504" y="3308197"/>
            <a:ext cx="1121060" cy="644214"/>
          </a:xfrm>
          <a:prstGeom prst="rect">
            <a:avLst/>
          </a:prstGeom>
        </p:spPr>
      </p:pic>
      <p:sp>
        <p:nvSpPr>
          <p:cNvPr id="7" name="PIJL-OMLAAG 6"/>
          <p:cNvSpPr/>
          <p:nvPr/>
        </p:nvSpPr>
        <p:spPr>
          <a:xfrm>
            <a:off x="2951023" y="2940267"/>
            <a:ext cx="720080" cy="33291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PIJL-OMLAAG 7"/>
          <p:cNvSpPr/>
          <p:nvPr/>
        </p:nvSpPr>
        <p:spPr>
          <a:xfrm>
            <a:off x="2951023" y="4010312"/>
            <a:ext cx="720080" cy="335437"/>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Afbeelding 8"/>
          <p:cNvPicPr>
            <a:picLocks noChangeAspect="1"/>
          </p:cNvPicPr>
          <p:nvPr/>
        </p:nvPicPr>
        <p:blipFill>
          <a:blip r:embed="rId2"/>
          <a:stretch>
            <a:fillRect/>
          </a:stretch>
        </p:blipFill>
        <p:spPr>
          <a:xfrm>
            <a:off x="4426884" y="3308197"/>
            <a:ext cx="1121060" cy="644214"/>
          </a:xfrm>
          <a:prstGeom prst="rect">
            <a:avLst/>
          </a:prstGeom>
        </p:spPr>
      </p:pic>
      <p:sp>
        <p:nvSpPr>
          <p:cNvPr id="10" name="PIJL-OMLAAG 9"/>
          <p:cNvSpPr/>
          <p:nvPr/>
        </p:nvSpPr>
        <p:spPr>
          <a:xfrm>
            <a:off x="4656403" y="2940267"/>
            <a:ext cx="720080" cy="33291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PIJL-OMLAAG 10"/>
          <p:cNvSpPr/>
          <p:nvPr/>
        </p:nvSpPr>
        <p:spPr>
          <a:xfrm>
            <a:off x="4656403" y="4010312"/>
            <a:ext cx="720080" cy="335437"/>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1"/>
          <p:cNvPicPr>
            <a:picLocks noChangeAspect="1"/>
          </p:cNvPicPr>
          <p:nvPr/>
        </p:nvPicPr>
        <p:blipFill>
          <a:blip r:embed="rId2"/>
          <a:stretch>
            <a:fillRect/>
          </a:stretch>
        </p:blipFill>
        <p:spPr>
          <a:xfrm>
            <a:off x="1114516" y="3305679"/>
            <a:ext cx="1121060" cy="644214"/>
          </a:xfrm>
          <a:prstGeom prst="rect">
            <a:avLst/>
          </a:prstGeom>
        </p:spPr>
      </p:pic>
      <p:sp>
        <p:nvSpPr>
          <p:cNvPr id="13" name="PIJL-OMLAAG 12"/>
          <p:cNvSpPr/>
          <p:nvPr/>
        </p:nvSpPr>
        <p:spPr>
          <a:xfrm>
            <a:off x="1344035" y="2937749"/>
            <a:ext cx="720080" cy="33291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OMLAAG 13"/>
          <p:cNvSpPr/>
          <p:nvPr/>
        </p:nvSpPr>
        <p:spPr>
          <a:xfrm>
            <a:off x="1344035" y="4007794"/>
            <a:ext cx="720080" cy="335437"/>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14"/>
          <p:cNvPicPr>
            <a:picLocks noChangeAspect="1"/>
          </p:cNvPicPr>
          <p:nvPr/>
        </p:nvPicPr>
        <p:blipFill>
          <a:blip r:embed="rId3"/>
          <a:stretch>
            <a:fillRect/>
          </a:stretch>
        </p:blipFill>
        <p:spPr>
          <a:xfrm>
            <a:off x="7862410" y="23108"/>
            <a:ext cx="1178405" cy="1178405"/>
          </a:xfrm>
          <a:prstGeom prst="rect">
            <a:avLst/>
          </a:prstGeom>
        </p:spPr>
      </p:pic>
      <p:pic>
        <p:nvPicPr>
          <p:cNvPr id="3" name="Picture 2">
            <a:extLst>
              <a:ext uri="{FF2B5EF4-FFF2-40B4-BE49-F238E27FC236}">
                <a16:creationId xmlns:a16="http://schemas.microsoft.com/office/drawing/2014/main" id="{333E4F7E-CB9A-40A3-9617-ECDA99986B45}"/>
              </a:ext>
            </a:extLst>
          </p:cNvPr>
          <p:cNvPicPr>
            <a:picLocks noChangeAspect="1"/>
          </p:cNvPicPr>
          <p:nvPr/>
        </p:nvPicPr>
        <p:blipFill>
          <a:blip r:embed="rId4"/>
          <a:stretch>
            <a:fillRect/>
          </a:stretch>
        </p:blipFill>
        <p:spPr>
          <a:xfrm>
            <a:off x="343998" y="1080488"/>
            <a:ext cx="6086947" cy="1682809"/>
          </a:xfrm>
          <a:prstGeom prst="rect">
            <a:avLst/>
          </a:prstGeom>
        </p:spPr>
      </p:pic>
      <p:pic>
        <p:nvPicPr>
          <p:cNvPr id="16" name="Picture 15">
            <a:extLst>
              <a:ext uri="{FF2B5EF4-FFF2-40B4-BE49-F238E27FC236}">
                <a16:creationId xmlns:a16="http://schemas.microsoft.com/office/drawing/2014/main" id="{183BF3A3-06B3-4C63-9A20-E22F0A8A11CD}"/>
              </a:ext>
            </a:extLst>
          </p:cNvPr>
          <p:cNvPicPr>
            <a:picLocks noChangeAspect="1"/>
          </p:cNvPicPr>
          <p:nvPr/>
        </p:nvPicPr>
        <p:blipFill>
          <a:blip r:embed="rId5"/>
          <a:stretch>
            <a:fillRect/>
          </a:stretch>
        </p:blipFill>
        <p:spPr>
          <a:xfrm>
            <a:off x="536840" y="4401132"/>
            <a:ext cx="5894105" cy="1969244"/>
          </a:xfrm>
          <a:prstGeom prst="rect">
            <a:avLst/>
          </a:prstGeom>
        </p:spPr>
      </p:pic>
      <p:sp>
        <p:nvSpPr>
          <p:cNvPr id="17" name="Rectangle: Rounded Corners 16">
            <a:extLst>
              <a:ext uri="{FF2B5EF4-FFF2-40B4-BE49-F238E27FC236}">
                <a16:creationId xmlns:a16="http://schemas.microsoft.com/office/drawing/2014/main" id="{D3B0A27D-59C5-4D3A-99FA-1E40FD25A201}"/>
              </a:ext>
            </a:extLst>
          </p:cNvPr>
          <p:cNvSpPr/>
          <p:nvPr/>
        </p:nvSpPr>
        <p:spPr>
          <a:xfrm>
            <a:off x="708301" y="2162437"/>
            <a:ext cx="4839643" cy="712096"/>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BE" sz="1800" b="0" i="0" u="none" strike="noStrike" cap="none" spc="0" normalizeH="0" baseline="0" dirty="0">
              <a:ln>
                <a:noFill/>
              </a:ln>
              <a:solidFill>
                <a:schemeClr val="accent2"/>
              </a:solidFill>
              <a:effectLst/>
              <a:uFillTx/>
              <a:latin typeface="Arial"/>
              <a:ea typeface="Arial"/>
              <a:cs typeface="Arial"/>
              <a:sym typeface="Arial"/>
            </a:endParaRPr>
          </a:p>
        </p:txBody>
      </p:sp>
      <p:sp>
        <p:nvSpPr>
          <p:cNvPr id="18" name="Rectangle: Rounded Corners 17">
            <a:extLst>
              <a:ext uri="{FF2B5EF4-FFF2-40B4-BE49-F238E27FC236}">
                <a16:creationId xmlns:a16="http://schemas.microsoft.com/office/drawing/2014/main" id="{7C915891-AE7D-465E-BABA-20C56888DA9B}"/>
              </a:ext>
            </a:extLst>
          </p:cNvPr>
          <p:cNvSpPr/>
          <p:nvPr/>
        </p:nvSpPr>
        <p:spPr>
          <a:xfrm>
            <a:off x="708301" y="5777512"/>
            <a:ext cx="4839643" cy="712096"/>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BE" sz="1800" b="0" i="0" u="none" strike="noStrike" cap="none" spc="0" normalizeH="0" baseline="0" dirty="0">
              <a:ln>
                <a:noFill/>
              </a:ln>
              <a:solidFill>
                <a:schemeClr val="accent2"/>
              </a:solidFill>
              <a:effectLst/>
              <a:uFillTx/>
              <a:latin typeface="Arial"/>
              <a:ea typeface="Arial"/>
              <a:cs typeface="Arial"/>
              <a:sym typeface="Arial"/>
            </a:endParaRPr>
          </a:p>
        </p:txBody>
      </p:sp>
    </p:spTree>
    <p:extLst>
      <p:ext uri="{BB962C8B-B14F-4D97-AF65-F5344CB8AC3E}">
        <p14:creationId xmlns:p14="http://schemas.microsoft.com/office/powerpoint/2010/main" val="2665557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Uitvoeren van de </a:t>
            </a:r>
            <a:r>
              <a:rPr lang="nl-BE" dirty="0" err="1"/>
              <a:t>RenteCalculator</a:t>
            </a:r>
            <a:endParaRPr lang="nl-BE" dirty="0"/>
          </a:p>
        </p:txBody>
      </p:sp>
      <p:pic>
        <p:nvPicPr>
          <p:cNvPr id="6" name="Picture 2" descr="http://pixabay.com/static/uploads/photo/2013/07/12/18/58/computer-154114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7670" y="2573228"/>
            <a:ext cx="1816061" cy="1364883"/>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p:cNvPicPr>
            <a:picLocks noChangeAspect="1"/>
          </p:cNvPicPr>
          <p:nvPr/>
        </p:nvPicPr>
        <p:blipFill>
          <a:blip r:embed="rId3"/>
          <a:stretch>
            <a:fillRect/>
          </a:stretch>
        </p:blipFill>
        <p:spPr>
          <a:xfrm>
            <a:off x="4380680" y="2303887"/>
            <a:ext cx="1815517" cy="1522288"/>
          </a:xfrm>
          <a:prstGeom prst="rect">
            <a:avLst/>
          </a:prstGeom>
        </p:spPr>
      </p:pic>
      <p:sp>
        <p:nvSpPr>
          <p:cNvPr id="8" name="PIJL-LINKS 7"/>
          <p:cNvSpPr/>
          <p:nvPr/>
        </p:nvSpPr>
        <p:spPr>
          <a:xfrm rot="10800000">
            <a:off x="6300453" y="2861451"/>
            <a:ext cx="1107007"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kstvak 8"/>
          <p:cNvSpPr txBox="1"/>
          <p:nvPr/>
        </p:nvSpPr>
        <p:spPr>
          <a:xfrm>
            <a:off x="6248204" y="3205658"/>
            <a:ext cx="1120820" cy="584775"/>
          </a:xfrm>
          <a:prstGeom prst="rect">
            <a:avLst/>
          </a:prstGeom>
          <a:noFill/>
        </p:spPr>
        <p:txBody>
          <a:bodyPr wrap="none" rtlCol="0">
            <a:spAutoFit/>
          </a:bodyPr>
          <a:lstStyle/>
          <a:p>
            <a:pPr algn="ctr"/>
            <a:r>
              <a:rPr lang="nl-BE" sz="1600" i="1" dirty="0">
                <a:effectLst>
                  <a:outerShdw blurRad="38100" dist="38100" dir="2700000" algn="tl">
                    <a:srgbClr val="000000">
                      <a:alpha val="43137"/>
                    </a:srgbClr>
                  </a:outerShdw>
                </a:effectLst>
              </a:rPr>
              <a:t>Running </a:t>
            </a:r>
          </a:p>
          <a:p>
            <a:pPr algn="ctr"/>
            <a:r>
              <a:rPr lang="nl-BE" sz="1600" i="1" dirty="0">
                <a:effectLst>
                  <a:outerShdw blurRad="38100" dist="38100" dir="2700000" algn="tl">
                    <a:srgbClr val="000000">
                      <a:alpha val="43137"/>
                    </a:srgbClr>
                  </a:outerShdw>
                </a:effectLst>
              </a:rPr>
              <a:t>a program</a:t>
            </a:r>
          </a:p>
        </p:txBody>
      </p:sp>
      <p:sp>
        <p:nvSpPr>
          <p:cNvPr id="11" name="Tekstvak 10"/>
          <p:cNvSpPr txBox="1"/>
          <p:nvPr/>
        </p:nvSpPr>
        <p:spPr>
          <a:xfrm>
            <a:off x="2731686" y="3097579"/>
            <a:ext cx="1592103" cy="461665"/>
          </a:xfrm>
          <a:prstGeom prst="rect">
            <a:avLst/>
          </a:prstGeom>
          <a:noFill/>
        </p:spPr>
        <p:txBody>
          <a:bodyPr wrap="none" rtlCol="0">
            <a:spAutoFit/>
          </a:bodyPr>
          <a:lstStyle/>
          <a:p>
            <a:r>
              <a:rPr lang="nl-BE" sz="2400" dirty="0">
                <a:latin typeface="Berlin Sans FB" panose="020E0602020502020306" pitchFamily="34" charset="0"/>
              </a:rPr>
              <a:t>compileren</a:t>
            </a:r>
          </a:p>
        </p:txBody>
      </p:sp>
      <p:sp>
        <p:nvSpPr>
          <p:cNvPr id="12" name="PIJL-LINKS 11"/>
          <p:cNvSpPr/>
          <p:nvPr/>
        </p:nvSpPr>
        <p:spPr>
          <a:xfrm rot="10800000">
            <a:off x="2799366" y="2831200"/>
            <a:ext cx="1477058"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Picture 2" descr="http://www.newcomlab.com/img/upload/icono_softwa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550" y="2264535"/>
            <a:ext cx="838545" cy="5880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9/4/4/b/1321886706177876170press_button.sv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4593" y="2283951"/>
            <a:ext cx="701040" cy="525780"/>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p:cNvSpPr txBox="1"/>
          <p:nvPr/>
        </p:nvSpPr>
        <p:spPr>
          <a:xfrm>
            <a:off x="54050" y="4011746"/>
            <a:ext cx="2666114" cy="369332"/>
          </a:xfrm>
          <a:prstGeom prst="rect">
            <a:avLst/>
          </a:prstGeom>
          <a:noFill/>
        </p:spPr>
        <p:txBody>
          <a:bodyPr wrap="none" rtlCol="0">
            <a:spAutoFit/>
          </a:bodyPr>
          <a:lstStyle/>
          <a:p>
            <a:r>
              <a:rPr lang="nl-BE" b="1" dirty="0">
                <a:latin typeface="Courier New" panose="02070309020205020404" pitchFamily="49" charset="0"/>
                <a:cs typeface="Courier New" panose="02070309020205020404" pitchFamily="49" charset="0"/>
              </a:rPr>
              <a:t>RenteCalculator.py</a:t>
            </a:r>
          </a:p>
        </p:txBody>
      </p:sp>
      <p:sp>
        <p:nvSpPr>
          <p:cNvPr id="18" name="Tekstvak 17"/>
          <p:cNvSpPr txBox="1"/>
          <p:nvPr/>
        </p:nvSpPr>
        <p:spPr>
          <a:xfrm>
            <a:off x="3886451" y="4011746"/>
            <a:ext cx="2803973" cy="369332"/>
          </a:xfrm>
          <a:prstGeom prst="rect">
            <a:avLst/>
          </a:prstGeom>
          <a:noFill/>
        </p:spPr>
        <p:txBody>
          <a:bodyPr wrap="none" rtlCol="0">
            <a:spAutoFit/>
          </a:bodyPr>
          <a:lstStyle/>
          <a:p>
            <a:r>
              <a:rPr lang="nl-BE" b="1" dirty="0" err="1">
                <a:latin typeface="Courier New" panose="02070309020205020404" pitchFamily="49" charset="0"/>
                <a:cs typeface="Courier New" panose="02070309020205020404" pitchFamily="49" charset="0"/>
              </a:rPr>
              <a:t>RenteCalculator.pyc</a:t>
            </a:r>
            <a:endParaRPr lang="nl-BE"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1BB58E46-828E-4818-96F4-2894D9C0E07F}"/>
              </a:ext>
            </a:extLst>
          </p:cNvPr>
          <p:cNvPicPr>
            <a:picLocks noChangeAspect="1"/>
          </p:cNvPicPr>
          <p:nvPr/>
        </p:nvPicPr>
        <p:blipFill>
          <a:blip r:embed="rId6"/>
          <a:stretch>
            <a:fillRect/>
          </a:stretch>
        </p:blipFill>
        <p:spPr>
          <a:xfrm>
            <a:off x="98242" y="2264535"/>
            <a:ext cx="2577731" cy="1673575"/>
          </a:xfrm>
          <a:prstGeom prst="rect">
            <a:avLst/>
          </a:prstGeom>
        </p:spPr>
      </p:pic>
    </p:spTree>
    <p:extLst>
      <p:ext uri="{BB962C8B-B14F-4D97-AF65-F5344CB8AC3E}">
        <p14:creationId xmlns:p14="http://schemas.microsoft.com/office/powerpoint/2010/main" val="866420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75A423-783B-4768-AB32-58451FE5E162}"/>
              </a:ext>
            </a:extLst>
          </p:cNvPr>
          <p:cNvPicPr>
            <a:picLocks noChangeAspect="1"/>
          </p:cNvPicPr>
          <p:nvPr/>
        </p:nvPicPr>
        <p:blipFill>
          <a:blip r:embed="rId2"/>
          <a:stretch>
            <a:fillRect/>
          </a:stretch>
        </p:blipFill>
        <p:spPr>
          <a:xfrm>
            <a:off x="0" y="0"/>
            <a:ext cx="9096375" cy="4705036"/>
          </a:xfrm>
          <a:prstGeom prst="rect">
            <a:avLst/>
          </a:prstGeom>
        </p:spPr>
      </p:pic>
      <p:pic>
        <p:nvPicPr>
          <p:cNvPr id="5" name="Afbeelding 10">
            <a:extLst>
              <a:ext uri="{FF2B5EF4-FFF2-40B4-BE49-F238E27FC236}">
                <a16:creationId xmlns:a16="http://schemas.microsoft.com/office/drawing/2014/main" id="{39B209B1-226F-48CF-803A-FBDA9B9AD5F0}"/>
              </a:ext>
            </a:extLst>
          </p:cNvPr>
          <p:cNvPicPr>
            <a:picLocks noChangeAspect="1"/>
          </p:cNvPicPr>
          <p:nvPr/>
        </p:nvPicPr>
        <p:blipFill>
          <a:blip r:embed="rId3"/>
          <a:stretch>
            <a:fillRect/>
          </a:stretch>
        </p:blipFill>
        <p:spPr>
          <a:xfrm>
            <a:off x="6809279" y="1780701"/>
            <a:ext cx="504057" cy="504057"/>
          </a:xfrm>
          <a:prstGeom prst="rect">
            <a:avLst/>
          </a:prstGeom>
        </p:spPr>
      </p:pic>
      <p:pic>
        <p:nvPicPr>
          <p:cNvPr id="6" name="Afbeelding 11">
            <a:extLst>
              <a:ext uri="{FF2B5EF4-FFF2-40B4-BE49-F238E27FC236}">
                <a16:creationId xmlns:a16="http://schemas.microsoft.com/office/drawing/2014/main" id="{0B6438E3-DAE7-4BF1-985B-577BBB7107AD}"/>
              </a:ext>
            </a:extLst>
          </p:cNvPr>
          <p:cNvPicPr>
            <a:picLocks noChangeAspect="1"/>
          </p:cNvPicPr>
          <p:nvPr/>
        </p:nvPicPr>
        <p:blipFill>
          <a:blip r:embed="rId3"/>
          <a:stretch>
            <a:fillRect/>
          </a:stretch>
        </p:blipFill>
        <p:spPr>
          <a:xfrm>
            <a:off x="6809279" y="3155951"/>
            <a:ext cx="504057" cy="504057"/>
          </a:xfrm>
          <a:prstGeom prst="rect">
            <a:avLst/>
          </a:prstGeom>
        </p:spPr>
      </p:pic>
      <p:sp>
        <p:nvSpPr>
          <p:cNvPr id="7" name="Rechteraccolade 15">
            <a:extLst>
              <a:ext uri="{FF2B5EF4-FFF2-40B4-BE49-F238E27FC236}">
                <a16:creationId xmlns:a16="http://schemas.microsoft.com/office/drawing/2014/main" id="{E23B9FA5-FA0F-49C1-91F9-7FB42E61C541}"/>
              </a:ext>
            </a:extLst>
          </p:cNvPr>
          <p:cNvSpPr/>
          <p:nvPr/>
        </p:nvSpPr>
        <p:spPr>
          <a:xfrm>
            <a:off x="5442576" y="1686395"/>
            <a:ext cx="432048" cy="5869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8" name="Rechteraccolade 16">
            <a:extLst>
              <a:ext uri="{FF2B5EF4-FFF2-40B4-BE49-F238E27FC236}">
                <a16:creationId xmlns:a16="http://schemas.microsoft.com/office/drawing/2014/main" id="{988BAD16-3DC8-42FA-AA3E-9AAB84AED051}"/>
              </a:ext>
            </a:extLst>
          </p:cNvPr>
          <p:cNvSpPr/>
          <p:nvPr/>
        </p:nvSpPr>
        <p:spPr>
          <a:xfrm>
            <a:off x="5442576" y="2324951"/>
            <a:ext cx="432048" cy="902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9" name="Rechteraccolade 17">
            <a:extLst>
              <a:ext uri="{FF2B5EF4-FFF2-40B4-BE49-F238E27FC236}">
                <a16:creationId xmlns:a16="http://schemas.microsoft.com/office/drawing/2014/main" id="{ABB1B34C-0DAD-4D12-9A86-31D6AEBAAD77}"/>
              </a:ext>
            </a:extLst>
          </p:cNvPr>
          <p:cNvSpPr/>
          <p:nvPr/>
        </p:nvSpPr>
        <p:spPr>
          <a:xfrm>
            <a:off x="5442576" y="3279545"/>
            <a:ext cx="432048" cy="3804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Tekstvak 20">
            <a:extLst>
              <a:ext uri="{FF2B5EF4-FFF2-40B4-BE49-F238E27FC236}">
                <a16:creationId xmlns:a16="http://schemas.microsoft.com/office/drawing/2014/main" id="{35E608C5-FF15-4170-91E4-4B0A90D21A6E}"/>
              </a:ext>
            </a:extLst>
          </p:cNvPr>
          <p:cNvSpPr txBox="1"/>
          <p:nvPr/>
        </p:nvSpPr>
        <p:spPr>
          <a:xfrm>
            <a:off x="5943626" y="1802893"/>
            <a:ext cx="779381" cy="353943"/>
          </a:xfrm>
          <a:prstGeom prst="rect">
            <a:avLst/>
          </a:prstGeom>
          <a:noFill/>
        </p:spPr>
        <p:txBody>
          <a:bodyPr wrap="none" rtlCol="0">
            <a:spAutoFit/>
          </a:bodyPr>
          <a:lstStyle/>
          <a:p>
            <a:r>
              <a:rPr lang="nl-BE" sz="1700" dirty="0"/>
              <a:t>invoer</a:t>
            </a:r>
          </a:p>
        </p:txBody>
      </p:sp>
      <p:sp>
        <p:nvSpPr>
          <p:cNvPr id="11" name="Tekstvak 21">
            <a:extLst>
              <a:ext uri="{FF2B5EF4-FFF2-40B4-BE49-F238E27FC236}">
                <a16:creationId xmlns:a16="http://schemas.microsoft.com/office/drawing/2014/main" id="{D804DE9C-2EBC-4DF9-A0EF-C6B15BCDA327}"/>
              </a:ext>
            </a:extLst>
          </p:cNvPr>
          <p:cNvSpPr txBox="1"/>
          <p:nvPr/>
        </p:nvSpPr>
        <p:spPr>
          <a:xfrm>
            <a:off x="5913170" y="2587346"/>
            <a:ext cx="1239442" cy="353943"/>
          </a:xfrm>
          <a:prstGeom prst="rect">
            <a:avLst/>
          </a:prstGeom>
          <a:noFill/>
        </p:spPr>
        <p:txBody>
          <a:bodyPr wrap="none" rtlCol="0">
            <a:spAutoFit/>
          </a:bodyPr>
          <a:lstStyle/>
          <a:p>
            <a:r>
              <a:rPr lang="nl-BE" sz="1700" dirty="0"/>
              <a:t>verwerking</a:t>
            </a:r>
          </a:p>
        </p:txBody>
      </p:sp>
      <p:sp>
        <p:nvSpPr>
          <p:cNvPr id="12" name="Tekstvak 22">
            <a:extLst>
              <a:ext uri="{FF2B5EF4-FFF2-40B4-BE49-F238E27FC236}">
                <a16:creationId xmlns:a16="http://schemas.microsoft.com/office/drawing/2014/main" id="{1BC35AB4-BBF4-48F7-8D28-B8C5CD712F98}"/>
              </a:ext>
            </a:extLst>
          </p:cNvPr>
          <p:cNvSpPr txBox="1"/>
          <p:nvPr/>
        </p:nvSpPr>
        <p:spPr>
          <a:xfrm>
            <a:off x="5913170" y="3279545"/>
            <a:ext cx="840295" cy="353943"/>
          </a:xfrm>
          <a:prstGeom prst="rect">
            <a:avLst/>
          </a:prstGeom>
          <a:noFill/>
        </p:spPr>
        <p:txBody>
          <a:bodyPr wrap="none" rtlCol="0">
            <a:spAutoFit/>
          </a:bodyPr>
          <a:lstStyle/>
          <a:p>
            <a:r>
              <a:rPr lang="nl-BE" sz="1700" dirty="0"/>
              <a:t>uitvoer</a:t>
            </a:r>
          </a:p>
        </p:txBody>
      </p:sp>
      <p:pic>
        <p:nvPicPr>
          <p:cNvPr id="13" name="Afbeelding 2">
            <a:extLst>
              <a:ext uri="{FF2B5EF4-FFF2-40B4-BE49-F238E27FC236}">
                <a16:creationId xmlns:a16="http://schemas.microsoft.com/office/drawing/2014/main" id="{7E415E97-E697-47AB-B8B6-C53915B841F9}"/>
              </a:ext>
            </a:extLst>
          </p:cNvPr>
          <p:cNvPicPr>
            <a:picLocks noChangeAspect="1"/>
          </p:cNvPicPr>
          <p:nvPr/>
        </p:nvPicPr>
        <p:blipFill>
          <a:blip r:embed="rId4"/>
          <a:stretch>
            <a:fillRect/>
          </a:stretch>
        </p:blipFill>
        <p:spPr>
          <a:xfrm>
            <a:off x="7152612" y="2499420"/>
            <a:ext cx="492796" cy="499114"/>
          </a:xfrm>
          <a:prstGeom prst="rect">
            <a:avLst/>
          </a:prstGeom>
        </p:spPr>
      </p:pic>
      <p:sp>
        <p:nvSpPr>
          <p:cNvPr id="14" name="Tekstvak 16">
            <a:extLst>
              <a:ext uri="{FF2B5EF4-FFF2-40B4-BE49-F238E27FC236}">
                <a16:creationId xmlns:a16="http://schemas.microsoft.com/office/drawing/2014/main" id="{EE0CE3E5-5EF2-4989-8AEE-31AAC0BAEAB2}"/>
              </a:ext>
            </a:extLst>
          </p:cNvPr>
          <p:cNvSpPr txBox="1"/>
          <p:nvPr/>
        </p:nvSpPr>
        <p:spPr>
          <a:xfrm>
            <a:off x="285161" y="5182167"/>
            <a:ext cx="4695516" cy="523220"/>
          </a:xfrm>
          <a:prstGeom prst="rect">
            <a:avLst/>
          </a:prstGeom>
          <a:noFill/>
        </p:spPr>
        <p:txBody>
          <a:bodyPr wrap="none" rtlCol="0">
            <a:spAutoFit/>
          </a:bodyPr>
          <a:lstStyle/>
          <a:p>
            <a:r>
              <a:rPr lang="nl-BE" sz="2800" b="1" dirty="0" err="1">
                <a:latin typeface="Courier New" panose="02070309020205020404" pitchFamily="49" charset="0"/>
                <a:cs typeface="Courier New" panose="02070309020205020404" pitchFamily="49" charset="0"/>
              </a:rPr>
              <a:t>RenteCalculator.ipynb</a:t>
            </a:r>
            <a:endParaRPr lang="nl-BE" sz="2800" b="1" dirty="0">
              <a:latin typeface="Courier New" panose="02070309020205020404" pitchFamily="49" charset="0"/>
              <a:cs typeface="Courier New" panose="02070309020205020404" pitchFamily="49" charset="0"/>
            </a:endParaRPr>
          </a:p>
        </p:txBody>
      </p:sp>
      <p:pic>
        <p:nvPicPr>
          <p:cNvPr id="15" name="Picture 14" descr="A picture containing lamp, drawing&#10;&#10;Description automatically generated">
            <a:extLst>
              <a:ext uri="{FF2B5EF4-FFF2-40B4-BE49-F238E27FC236}">
                <a16:creationId xmlns:a16="http://schemas.microsoft.com/office/drawing/2014/main" id="{93E8B46D-9F39-42A7-8076-8312A3F9C5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2576" y="4881149"/>
            <a:ext cx="3215016" cy="1125256"/>
          </a:xfrm>
          <a:prstGeom prst="rect">
            <a:avLst/>
          </a:prstGeom>
        </p:spPr>
      </p:pic>
    </p:spTree>
    <p:extLst>
      <p:ext uri="{BB962C8B-B14F-4D97-AF65-F5344CB8AC3E}">
        <p14:creationId xmlns:p14="http://schemas.microsoft.com/office/powerpoint/2010/main" val="363748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Event </a:t>
            </a:r>
            <a:r>
              <a:rPr lang="nl-BE" dirty="0" err="1"/>
              <a:t>handlers</a:t>
            </a:r>
            <a:r>
              <a:rPr lang="nl-BE" dirty="0"/>
              <a:t> </a:t>
            </a:r>
            <a:r>
              <a:rPr lang="nl-BE" dirty="0" err="1"/>
              <a:t>can</a:t>
            </a:r>
            <a:r>
              <a:rPr lang="nl-BE" dirty="0"/>
              <a:t> </a:t>
            </a:r>
            <a:r>
              <a:rPr lang="nl-BE" dirty="0" err="1"/>
              <a:t>repeat</a:t>
            </a:r>
            <a:r>
              <a:rPr lang="nl-BE" dirty="0"/>
              <a:t> </a:t>
            </a:r>
            <a:r>
              <a:rPr lang="nl-BE" dirty="0" err="1"/>
              <a:t>blocks</a:t>
            </a:r>
            <a:endParaRPr lang="nl-BE" dirty="0"/>
          </a:p>
        </p:txBody>
      </p:sp>
      <p:pic>
        <p:nvPicPr>
          <p:cNvPr id="2" name="Afbeelding 1"/>
          <p:cNvPicPr>
            <a:picLocks noChangeAspect="1"/>
          </p:cNvPicPr>
          <p:nvPr/>
        </p:nvPicPr>
        <p:blipFill>
          <a:blip r:embed="rId2"/>
          <a:stretch>
            <a:fillRect/>
          </a:stretch>
        </p:blipFill>
        <p:spPr>
          <a:xfrm>
            <a:off x="4499992" y="2492896"/>
            <a:ext cx="4601360" cy="2314744"/>
          </a:xfrm>
          <a:prstGeom prst="rect">
            <a:avLst/>
          </a:prstGeom>
        </p:spPr>
      </p:pic>
      <p:pic>
        <p:nvPicPr>
          <p:cNvPr id="3" name="Afbeelding 2"/>
          <p:cNvPicPr>
            <a:picLocks noChangeAspect="1"/>
          </p:cNvPicPr>
          <p:nvPr/>
        </p:nvPicPr>
        <p:blipFill>
          <a:blip r:embed="rId3"/>
          <a:stretch>
            <a:fillRect/>
          </a:stretch>
        </p:blipFill>
        <p:spPr>
          <a:xfrm>
            <a:off x="540000" y="1844824"/>
            <a:ext cx="2925861" cy="3792734"/>
          </a:xfrm>
          <a:prstGeom prst="rect">
            <a:avLst/>
          </a:prstGeom>
        </p:spPr>
      </p:pic>
    </p:spTree>
    <p:extLst>
      <p:ext uri="{BB962C8B-B14F-4D97-AF65-F5344CB8AC3E}">
        <p14:creationId xmlns:p14="http://schemas.microsoft.com/office/powerpoint/2010/main" val="7371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nl-BE" dirty="0"/>
              <a:t>Event </a:t>
            </a:r>
            <a:r>
              <a:rPr lang="nl-BE" dirty="0" err="1"/>
              <a:t>handlers</a:t>
            </a:r>
            <a:r>
              <a:rPr lang="nl-BE" dirty="0"/>
              <a:t> </a:t>
            </a:r>
            <a:r>
              <a:rPr lang="nl-BE" dirty="0" err="1"/>
              <a:t>can</a:t>
            </a:r>
            <a:r>
              <a:rPr lang="nl-BE" dirty="0"/>
              <a:t> </a:t>
            </a:r>
            <a:r>
              <a:rPr lang="nl-BE" dirty="0" err="1"/>
              <a:t>remember</a:t>
            </a:r>
            <a:r>
              <a:rPr lang="nl-BE" dirty="0"/>
              <a:t> </a:t>
            </a:r>
            <a:r>
              <a:rPr lang="nl-BE" dirty="0" err="1"/>
              <a:t>things</a:t>
            </a:r>
            <a:endParaRPr lang="nl-BE" dirty="0"/>
          </a:p>
        </p:txBody>
      </p:sp>
      <p:sp>
        <p:nvSpPr>
          <p:cNvPr id="2" name="Tekstvak 1"/>
          <p:cNvSpPr txBox="1"/>
          <p:nvPr/>
        </p:nvSpPr>
        <p:spPr>
          <a:xfrm>
            <a:off x="827584" y="5177326"/>
            <a:ext cx="1762085" cy="369332"/>
          </a:xfrm>
          <a:prstGeom prst="rect">
            <a:avLst/>
          </a:prstGeom>
          <a:noFill/>
        </p:spPr>
        <p:txBody>
          <a:bodyPr wrap="none" rtlCol="0">
            <a:spAutoFit/>
          </a:bodyPr>
          <a:lstStyle/>
          <a:p>
            <a:r>
              <a:rPr lang="nl-BE" dirty="0" err="1"/>
              <a:t>Volatile</a:t>
            </a:r>
            <a:r>
              <a:rPr lang="nl-BE" dirty="0"/>
              <a:t> storage</a:t>
            </a:r>
          </a:p>
        </p:txBody>
      </p:sp>
      <p:sp>
        <p:nvSpPr>
          <p:cNvPr id="4" name="Tekstvak 3"/>
          <p:cNvSpPr txBox="1"/>
          <p:nvPr/>
        </p:nvSpPr>
        <p:spPr>
          <a:xfrm>
            <a:off x="5624882" y="5177326"/>
            <a:ext cx="2044149" cy="369332"/>
          </a:xfrm>
          <a:prstGeom prst="rect">
            <a:avLst/>
          </a:prstGeom>
          <a:noFill/>
        </p:spPr>
        <p:txBody>
          <a:bodyPr wrap="none" rtlCol="0">
            <a:spAutoFit/>
          </a:bodyPr>
          <a:lstStyle/>
          <a:p>
            <a:r>
              <a:rPr lang="nl-BE" dirty="0"/>
              <a:t>Persistent storage</a:t>
            </a:r>
          </a:p>
        </p:txBody>
      </p:sp>
      <p:pic>
        <p:nvPicPr>
          <p:cNvPr id="3" name="Afbeelding 2"/>
          <p:cNvPicPr>
            <a:picLocks noChangeAspect="1"/>
          </p:cNvPicPr>
          <p:nvPr/>
        </p:nvPicPr>
        <p:blipFill>
          <a:blip r:embed="rId2"/>
          <a:stretch>
            <a:fillRect/>
          </a:stretch>
        </p:blipFill>
        <p:spPr>
          <a:xfrm>
            <a:off x="5370604" y="1287114"/>
            <a:ext cx="2657780" cy="1997870"/>
          </a:xfrm>
          <a:prstGeom prst="rect">
            <a:avLst/>
          </a:prstGeom>
        </p:spPr>
      </p:pic>
      <p:sp>
        <p:nvSpPr>
          <p:cNvPr id="5" name="Tekstvak 4"/>
          <p:cNvSpPr txBox="1"/>
          <p:nvPr/>
        </p:nvSpPr>
        <p:spPr>
          <a:xfrm>
            <a:off x="6042394" y="3347700"/>
            <a:ext cx="1425390" cy="369332"/>
          </a:xfrm>
          <a:prstGeom prst="rect">
            <a:avLst/>
          </a:prstGeom>
          <a:noFill/>
        </p:spPr>
        <p:txBody>
          <a:bodyPr wrap="none" rtlCol="0">
            <a:spAutoFit/>
          </a:bodyPr>
          <a:lstStyle/>
          <a:p>
            <a:r>
              <a:rPr lang="nl-BE" dirty="0">
                <a:latin typeface="Courier New" panose="02070309020205020404" pitchFamily="49" charset="0"/>
                <a:cs typeface="Courier New" panose="02070309020205020404" pitchFamily="49" charset="0"/>
              </a:rPr>
              <a:t>databases</a:t>
            </a:r>
          </a:p>
        </p:txBody>
      </p:sp>
      <p:sp>
        <p:nvSpPr>
          <p:cNvPr id="8" name="Tekstvak 7"/>
          <p:cNvSpPr txBox="1"/>
          <p:nvPr/>
        </p:nvSpPr>
        <p:spPr>
          <a:xfrm>
            <a:off x="1008617" y="3347700"/>
            <a:ext cx="1425390" cy="369332"/>
          </a:xfrm>
          <a:prstGeom prst="rect">
            <a:avLst/>
          </a:prstGeom>
          <a:noFill/>
        </p:spPr>
        <p:txBody>
          <a:bodyPr wrap="none" rtlCol="0">
            <a:spAutoFit/>
          </a:bodyPr>
          <a:lstStyle/>
          <a:p>
            <a:r>
              <a:rPr lang="nl-BE" dirty="0">
                <a:latin typeface="Courier New" panose="02070309020205020404" pitchFamily="49" charset="0"/>
                <a:cs typeface="Courier New" panose="02070309020205020404" pitchFamily="49" charset="0"/>
              </a:rPr>
              <a:t>variables</a:t>
            </a:r>
          </a:p>
        </p:txBody>
      </p:sp>
      <p:pic>
        <p:nvPicPr>
          <p:cNvPr id="9" name="Afbeelding 8"/>
          <p:cNvPicPr>
            <a:picLocks noChangeAspect="1"/>
          </p:cNvPicPr>
          <p:nvPr/>
        </p:nvPicPr>
        <p:blipFill>
          <a:blip r:embed="rId3"/>
          <a:stretch>
            <a:fillRect/>
          </a:stretch>
        </p:blipFill>
        <p:spPr>
          <a:xfrm>
            <a:off x="677059" y="3865975"/>
            <a:ext cx="2093987" cy="1147201"/>
          </a:xfrm>
          <a:prstGeom prst="rect">
            <a:avLst/>
          </a:prstGeom>
        </p:spPr>
      </p:pic>
      <p:pic>
        <p:nvPicPr>
          <p:cNvPr id="10" name="Afbeelding 9"/>
          <p:cNvPicPr>
            <a:picLocks noChangeAspect="1"/>
          </p:cNvPicPr>
          <p:nvPr/>
        </p:nvPicPr>
        <p:blipFill>
          <a:blip r:embed="rId4"/>
          <a:stretch>
            <a:fillRect/>
          </a:stretch>
        </p:blipFill>
        <p:spPr>
          <a:xfrm>
            <a:off x="4987817" y="4141981"/>
            <a:ext cx="1263680" cy="760832"/>
          </a:xfrm>
          <a:prstGeom prst="rect">
            <a:avLst/>
          </a:prstGeom>
        </p:spPr>
      </p:pic>
      <p:pic>
        <p:nvPicPr>
          <p:cNvPr id="2052" name="Picture 4" descr="http://www.bristoldatarecovery.co.uk/wp-content/uploads/2014/02/hard-drive-recovery-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631" y="3925957"/>
            <a:ext cx="1598465"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p:cNvPicPr>
            <a:picLocks noChangeAspect="1"/>
          </p:cNvPicPr>
          <p:nvPr/>
        </p:nvPicPr>
        <p:blipFill>
          <a:blip r:embed="rId6"/>
          <a:stretch>
            <a:fillRect/>
          </a:stretch>
        </p:blipFill>
        <p:spPr>
          <a:xfrm>
            <a:off x="628682" y="2174879"/>
            <a:ext cx="2735951" cy="931896"/>
          </a:xfrm>
          <a:prstGeom prst="rect">
            <a:avLst/>
          </a:prstGeom>
        </p:spPr>
      </p:pic>
      <p:pic>
        <p:nvPicPr>
          <p:cNvPr id="13" name="Afbeelding 12"/>
          <p:cNvPicPr>
            <a:picLocks noChangeAspect="1"/>
          </p:cNvPicPr>
          <p:nvPr/>
        </p:nvPicPr>
        <p:blipFill>
          <a:blip r:embed="rId7"/>
          <a:stretch>
            <a:fillRect/>
          </a:stretch>
        </p:blipFill>
        <p:spPr>
          <a:xfrm>
            <a:off x="502385" y="1412776"/>
            <a:ext cx="2988544" cy="607428"/>
          </a:xfrm>
          <a:prstGeom prst="rect">
            <a:avLst/>
          </a:prstGeom>
        </p:spPr>
      </p:pic>
    </p:spTree>
    <p:extLst>
      <p:ext uri="{BB962C8B-B14F-4D97-AF65-F5344CB8AC3E}">
        <p14:creationId xmlns:p14="http://schemas.microsoft.com/office/powerpoint/2010/main" val="1566510219"/>
      </p:ext>
    </p:extLst>
  </p:cSld>
  <p:clrMapOvr>
    <a:masterClrMapping/>
  </p:clrMapOvr>
</p:sld>
</file>

<file path=ppt/theme/theme1.xml><?xml version="1.0" encoding="utf-8"?>
<a:theme xmlns:a="http://schemas.openxmlformats.org/drawingml/2006/main" name="KU Leuven">
  <a:themeElements>
    <a:clrScheme name="KU Leuven">
      <a:dk1>
        <a:srgbClr val="2F4D5D"/>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U Leuven">
  <a:themeElements>
    <a:clrScheme name="KU Leuven">
      <a:dk1>
        <a:srgbClr val="000000"/>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176</TotalTime>
  <Words>1218</Words>
  <Application>Microsoft Office PowerPoint</Application>
  <PresentationFormat>On-screen Show (4:3)</PresentationFormat>
  <Paragraphs>323</Paragraphs>
  <Slides>73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Agency FB</vt:lpstr>
      <vt:lpstr>Aharoni</vt:lpstr>
      <vt:lpstr>Arial</vt:lpstr>
      <vt:lpstr>Arial Black</vt:lpstr>
      <vt:lpstr>Berlin Sans FB</vt:lpstr>
      <vt:lpstr>Calibri</vt:lpstr>
      <vt:lpstr>Courier New</vt:lpstr>
      <vt:lpstr>KU Leuven</vt:lpstr>
      <vt:lpstr>Computationeel denken hoorcollege 3</vt:lpstr>
      <vt:lpstr>De architectuur van een app</vt:lpstr>
      <vt:lpstr>PowerPoint Presentation</vt:lpstr>
      <vt:lpstr>een App =  een verzameling  event handlers</vt:lpstr>
      <vt:lpstr>een App =  een Recept</vt:lpstr>
      <vt:lpstr>event-response paradigm</vt:lpstr>
      <vt:lpstr>Event handlers can ask questions</vt:lpstr>
      <vt:lpstr>Event handlers can repeat blocks</vt:lpstr>
      <vt:lpstr>Event handlers can remember things</vt:lpstr>
      <vt:lpstr>De componenten van een computersysteem</vt:lpstr>
      <vt:lpstr>Motherboard</vt:lpstr>
      <vt:lpstr>Motherboard</vt:lpstr>
      <vt:lpstr>Componenten</vt:lpstr>
      <vt:lpstr>Componenten</vt:lpstr>
      <vt:lpstr>Componenten</vt:lpstr>
      <vt:lpstr>Componenten</vt:lpstr>
      <vt:lpstr>Componenten</vt:lpstr>
      <vt:lpstr>Logical operators</vt:lpstr>
      <vt:lpstr>Logische operatoren</vt:lpstr>
      <vt:lpstr>Logische operatoren</vt:lpstr>
      <vt:lpstr>Logische operatoren</vt:lpstr>
      <vt:lpstr>Mini Sorter App</vt:lpstr>
      <vt:lpstr>Mini Sorter App</vt:lpstr>
      <vt:lpstr>Mini Sorter App</vt:lpstr>
      <vt:lpstr>Mini Sorter App</vt:lpstr>
      <vt:lpstr>Mini Sorter App</vt:lpstr>
      <vt:lpstr>Mini Sorter App</vt:lpstr>
      <vt:lpstr>Lijsten</vt:lpstr>
      <vt:lpstr>PowerPoint Presentation</vt:lpstr>
      <vt:lpstr>Een lijst aanmaken</vt:lpstr>
      <vt:lpstr>Een lijst aanmaken</vt:lpstr>
      <vt:lpstr>Een lijst aanmaken</vt:lpstr>
      <vt:lpstr>Itereren over een lijst</vt:lpstr>
      <vt:lpstr>Itereren over een lijst</vt:lpstr>
      <vt:lpstr>Itereren over een lijst</vt:lpstr>
      <vt:lpstr>Een item selecteren</vt:lpstr>
      <vt:lpstr>Items toevoegen</vt:lpstr>
      <vt:lpstr>Items verwijderen of vervangen</vt:lpstr>
      <vt:lpstr>Een item opzoeken</vt:lpstr>
      <vt:lpstr>PowerPoint Presentation</vt:lpstr>
      <vt:lpstr>Test Scores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Grocery List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Apps of the day</vt:lpstr>
      <vt:lpstr>Opgaven Apps</vt:lpstr>
      <vt:lpstr>PowerPoint Presentation</vt:lpstr>
      <vt:lpstr>Opgaven Apps</vt:lpstr>
      <vt:lpstr>Van AppInventor naar Python</vt:lpstr>
      <vt:lpstr>PowerPoint Presentation</vt:lpstr>
      <vt:lpstr>PowerPoint Presentation</vt:lpstr>
      <vt:lpstr>PowerPoint Presentation</vt:lpstr>
      <vt:lpstr>PowerPoint Presentation</vt:lpstr>
      <vt:lpstr>PowerPoint Presentation</vt:lpstr>
      <vt:lpstr>Installatie programmeeromgeving</vt:lpstr>
      <vt:lpstr>RenteCalculator::AppInventor</vt:lpstr>
      <vt:lpstr>RenteCalculator::AppInventor</vt:lpstr>
      <vt:lpstr>Rentecalculator::AppInventor</vt:lpstr>
      <vt:lpstr>RenteCalculator::Python</vt:lpstr>
      <vt:lpstr>Uitvoeren van de RenteCalculator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Abstractie en veralgemening</dc:title>
  <cp:lastModifiedBy>Arno Gaelens</cp:lastModifiedBy>
  <cp:revision>57</cp:revision>
  <dcterms:modified xsi:type="dcterms:W3CDTF">2023-12-17T12:23:43Z</dcterms:modified>
</cp:coreProperties>
</file>